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0" roundtripDataSignature="AMtx7mgzdxc8H6E+xg4omGSh3Vd+ETJ/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CCD24B-2B0B-4828-BED2-0A715B23EC9C}">
  <a:tblStyle styleId="{4ACCD24B-2B0B-4828-BED2-0A715B23EC9C}"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DEEE8"/>
          </a:solidFill>
        </a:fill>
      </a:tcStyle>
    </a:wholeTbl>
    <a:band1H>
      <a:tcTxStyle b="off" i="off"/>
      <a:tcStyle>
        <a:fill>
          <a:solidFill>
            <a:srgbClr val="FCDCCE"/>
          </a:solidFill>
        </a:fill>
      </a:tcStyle>
    </a:band1H>
    <a:band2H>
      <a:tcTxStyle b="off" i="off"/>
    </a:band2H>
    <a:band1V>
      <a:tcTxStyle b="off" i="off"/>
      <a:tcStyle>
        <a:fill>
          <a:solidFill>
            <a:srgbClr val="FCDCCE"/>
          </a:solidFill>
        </a:fill>
      </a:tcStyle>
    </a:band1V>
    <a:band2V>
      <a:tcTxStyle b="off" i="off"/>
    </a:band2V>
    <a:lastCol>
      <a:tcTxStyle b="on" i="off">
        <a:font>
          <a:latin typeface="Calibri"/>
          <a:ea typeface="Calibri"/>
          <a:cs typeface="Calibri"/>
        </a:font>
        <a:schemeClr val="lt1"/>
      </a:tcTxStyle>
      <a:tcStyle>
        <a:fill>
          <a:solidFill>
            <a:schemeClr val="accent6"/>
          </a:solidFill>
        </a:fill>
      </a:tcStyle>
    </a:lastCol>
    <a:firstCol>
      <a:tcTxStyle b="on" i="off">
        <a:font>
          <a:latin typeface="Calibri"/>
          <a:ea typeface="Calibri"/>
          <a:cs typeface="Calibri"/>
        </a:font>
        <a:schemeClr val="lt1"/>
      </a:tcTxStyle>
      <a:tcStyle>
        <a:fill>
          <a:solidFill>
            <a:schemeClr val="accent6"/>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6"/>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6"/>
          </a:solidFill>
        </a:fill>
      </a:tcStyle>
    </a:firstRow>
    <a:neCell>
      <a:tcTxStyle b="off" i="off"/>
    </a:neCell>
    <a:nwCell>
      <a:tcTxStyle b="off" i="off"/>
    </a:nwCell>
  </a:tblStyle>
  <a:tblStyle styleId="{63A8426D-25F4-4F5B-9282-A0747B88ECBF}" styleName="Table_1">
    <a:wholeTbl>
      <a:tcTxStyle b="off" i="off">
        <a:font>
          <a:latin typeface="Calibri"/>
          <a:ea typeface="Calibri"/>
          <a:cs typeface="Calibri"/>
        </a:font>
        <a:schemeClr val="dk1"/>
      </a:tcTxStyle>
      <a:tcStyle>
        <a:tcBdr>
          <a:left>
            <a:ln cap="flat" cmpd="sng" w="12700">
              <a:solidFill>
                <a:schemeClr val="accent6"/>
              </a:solidFill>
              <a:prstDash val="solid"/>
              <a:round/>
              <a:headEnd len="sm" w="sm" type="none"/>
              <a:tailEnd len="sm" w="sm" type="none"/>
            </a:ln>
          </a:left>
          <a:right>
            <a:ln cap="flat" cmpd="sng" w="12700">
              <a:solidFill>
                <a:schemeClr val="accent6"/>
              </a:solidFill>
              <a:prstDash val="solid"/>
              <a:round/>
              <a:headEnd len="sm" w="sm" type="none"/>
              <a:tailEnd len="sm" w="sm" type="none"/>
            </a:ln>
          </a:right>
          <a:top>
            <a:ln cap="flat" cmpd="sng" w="12700">
              <a:solidFill>
                <a:schemeClr val="accent6"/>
              </a:solidFill>
              <a:prstDash val="solid"/>
              <a:round/>
              <a:headEnd len="sm" w="sm" type="none"/>
              <a:tailEnd len="sm" w="sm" type="none"/>
            </a:ln>
          </a:top>
          <a:bottom>
            <a:ln cap="flat" cmpd="sng" w="12700">
              <a:solidFill>
                <a:schemeClr val="accent6"/>
              </a:solidFill>
              <a:prstDash val="solid"/>
              <a:round/>
              <a:headEnd len="sm" w="sm" type="none"/>
              <a:tailEnd len="sm" w="sm" type="none"/>
            </a:ln>
          </a:bottom>
          <a:insideH>
            <a:ln cap="flat" cmpd="sng" w="12700">
              <a:solidFill>
                <a:schemeClr val="accent6"/>
              </a:solidFill>
              <a:prstDash val="solid"/>
              <a:round/>
              <a:headEnd len="sm" w="sm" type="none"/>
              <a:tailEnd len="sm" w="sm" type="none"/>
            </a:ln>
          </a:insideH>
          <a:insideV>
            <a:ln cap="flat" cmpd="sng" w="12700">
              <a:solidFill>
                <a:schemeClr val="accent6"/>
              </a:solidFill>
              <a:prstDash val="solid"/>
              <a:round/>
              <a:headEnd len="sm" w="sm" type="none"/>
              <a:tailEnd len="sm" w="sm" type="none"/>
            </a:ln>
          </a:insideV>
        </a:tcBdr>
        <a:fill>
          <a:solidFill>
            <a:srgbClr val="FFFFFF">
              <a:alpha val="0"/>
            </a:srgbClr>
          </a:solidFill>
        </a:fill>
      </a:tcStyle>
    </a:wholeTbl>
    <a:band1H>
      <a:tcTxStyle b="off" i="off"/>
      <a:tcStyle>
        <a:fill>
          <a:solidFill>
            <a:schemeClr val="accent6">
              <a:alpha val="20000"/>
            </a:schemeClr>
          </a:solidFill>
        </a:fill>
      </a:tcStyle>
    </a:band1H>
    <a:band2H>
      <a:tcTxStyle b="off" i="off"/>
    </a:band2H>
    <a:band1V>
      <a:tcTxStyle b="off" i="off"/>
      <a:tcStyle>
        <a:fill>
          <a:solidFill>
            <a:schemeClr val="accent6">
              <a:alpha val="20000"/>
            </a:schemeClr>
          </a:solidFill>
        </a:fill>
      </a:tcStyle>
    </a:band1V>
    <a:band2V>
      <a:tcTxStyle b="off" i="off"/>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fill>
          <a:solidFill>
            <a:srgbClr val="FFFFFF">
              <a:alpha val="0"/>
            </a:srgbClr>
          </a:solidFill>
        </a:fill>
      </a:tcStyle>
    </a:lastRow>
    <a:seCell>
      <a:tcTxStyle b="off" i="off"/>
    </a:seCell>
    <a:swCell>
      <a:tcTxStyle b="off" i="off"/>
    </a:swCell>
    <a:firstRow>
      <a:tcTxStyle b="on" i="off"/>
      <a:tcStyle>
        <a:tcBdr>
          <a:bottom>
            <a:ln cap="flat" cmpd="sng" w="25400">
              <a:solidFill>
                <a:schemeClr val="accent6"/>
              </a:solidFill>
              <a:prstDash val="solid"/>
              <a:round/>
              <a:headEnd len="sm" w="sm" type="none"/>
              <a:tailEnd len="sm" w="sm" type="none"/>
            </a:ln>
          </a:bottom>
        </a:tcBdr>
        <a:fill>
          <a:solidFill>
            <a:srgbClr val="FFFFFF">
              <a:alpha val="0"/>
            </a:srgbClr>
          </a:solidFill>
        </a:fill>
      </a:tcStyle>
    </a:firstRow>
    <a:neCell>
      <a:tcTxStyle b="off" i="off"/>
    </a:neCell>
    <a:nwCell>
      <a:tcTxStyle b="off" i="off"/>
    </a:nwCell>
  </a:tblStyle>
  <a:tblStyle styleId="{733322C9-3022-45EB-B33D-74FEE27F9EB4}" styleName="Table_2">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 name="Google Shape;5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 name="Google Shape;10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3f4fca3e09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2" name="Google Shape;122;g13f4fca3e09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3f4fca3e0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g13f4fca3e09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3f4fca3e0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6" name="Google Shape;136;g13f4fca3e0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3" name="Google Shape;143;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5" name="Google Shape;155;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39b2eb2b38_4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g139b2eb2b38_4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 name="Google Shape;5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39b2eb2b38_4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3" name="Google Shape;173;g139b2eb2b38_4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 name="Google Shape;17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39b2eb2b38_4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5" name="Google Shape;185;g139b2eb2b38_4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 name="Google Shape;191;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 name="Google Shape;6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 name="Google Shape;7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 name="Google Shape;7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4" name="Google Shape;8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1" name="Shape 11"/>
        <p:cNvGrpSpPr/>
        <p:nvPr/>
      </p:nvGrpSpPr>
      <p:grpSpPr>
        <a:xfrm>
          <a:off x="0" y="0"/>
          <a:ext cx="0" cy="0"/>
          <a:chOff x="0" y="0"/>
          <a:chExt cx="0" cy="0"/>
        </a:xfrm>
      </p:grpSpPr>
      <p:pic>
        <p:nvPicPr>
          <p:cNvPr descr="portada-gobierno.png" id="12" name="Google Shape;12;p38"/>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39" name="Shape 39"/>
        <p:cNvGrpSpPr/>
        <p:nvPr/>
      </p:nvGrpSpPr>
      <p:grpSpPr>
        <a:xfrm>
          <a:off x="0" y="0"/>
          <a:ext cx="0" cy="0"/>
          <a:chOff x="0" y="0"/>
          <a:chExt cx="0" cy="0"/>
        </a:xfrm>
      </p:grpSpPr>
      <p:sp>
        <p:nvSpPr>
          <p:cNvPr id="40" name="Google Shape;40;p47"/>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47"/>
          <p:cNvSpPr txBox="1"/>
          <p:nvPr>
            <p:ph idx="1" type="body"/>
          </p:nvPr>
        </p:nvSpPr>
        <p:spPr>
          <a:xfrm rot="5400000">
            <a:off x="2874764" y="-1217413"/>
            <a:ext cx="3394472"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2" name="Google Shape;42;p47"/>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47"/>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47"/>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45" name="Shape 45"/>
        <p:cNvGrpSpPr/>
        <p:nvPr/>
      </p:nvGrpSpPr>
      <p:grpSpPr>
        <a:xfrm>
          <a:off x="0" y="0"/>
          <a:ext cx="0" cy="0"/>
          <a:chOff x="0" y="0"/>
          <a:chExt cx="0" cy="0"/>
        </a:xfrm>
      </p:grpSpPr>
      <p:sp>
        <p:nvSpPr>
          <p:cNvPr id="46" name="Google Shape;46;p48"/>
          <p:cNvSpPr txBox="1"/>
          <p:nvPr>
            <p:ph type="title"/>
          </p:nvPr>
        </p:nvSpPr>
        <p:spPr>
          <a:xfrm rot="5400000">
            <a:off x="5463778" y="1371601"/>
            <a:ext cx="4388644"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48"/>
          <p:cNvSpPr txBox="1"/>
          <p:nvPr>
            <p:ph idx="1" type="body"/>
          </p:nvPr>
        </p:nvSpPr>
        <p:spPr>
          <a:xfrm rot="5400000">
            <a:off x="1272778" y="-609599"/>
            <a:ext cx="4388644"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 name="Google Shape;48;p48"/>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48"/>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48"/>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13" name="Shape 13"/>
        <p:cNvGrpSpPr/>
        <p:nvPr/>
      </p:nvGrpSpPr>
      <p:grpSpPr>
        <a:xfrm>
          <a:off x="0" y="0"/>
          <a:ext cx="0" cy="0"/>
          <a:chOff x="0" y="0"/>
          <a:chExt cx="0" cy="0"/>
        </a:xfrm>
      </p:grpSpPr>
      <p:pic>
        <p:nvPicPr>
          <p:cNvPr descr="interna.png" id="14" name="Google Shape;14;p39"/>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p:cSld name="Comparación">
    <p:spTree>
      <p:nvGrpSpPr>
        <p:cNvPr id="15" name="Shape 15"/>
        <p:cNvGrpSpPr/>
        <p:nvPr/>
      </p:nvGrpSpPr>
      <p:grpSpPr>
        <a:xfrm>
          <a:off x="0" y="0"/>
          <a:ext cx="0" cy="0"/>
          <a:chOff x="0" y="0"/>
          <a:chExt cx="0" cy="0"/>
        </a:xfrm>
      </p:grpSpPr>
      <p:pic>
        <p:nvPicPr>
          <p:cNvPr descr="interna-con-franja.png" id="16" name="Google Shape;16;p40"/>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7" name="Shape 17"/>
        <p:cNvGrpSpPr/>
        <p:nvPr/>
      </p:nvGrpSpPr>
      <p:grpSpPr>
        <a:xfrm>
          <a:off x="0" y="0"/>
          <a:ext cx="0" cy="0"/>
          <a:chOff x="0" y="0"/>
          <a:chExt cx="0" cy="0"/>
        </a:xfrm>
      </p:grpSpPr>
      <p:pic>
        <p:nvPicPr>
          <p:cNvPr descr="cierre.png" id="18" name="Google Shape;18;p41"/>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19" name="Shape 19"/>
        <p:cNvGrpSpPr/>
        <p:nvPr/>
      </p:nvGrpSpPr>
      <p:grpSpPr>
        <a:xfrm>
          <a:off x="0" y="0"/>
          <a:ext cx="0" cy="0"/>
          <a:chOff x="0" y="0"/>
          <a:chExt cx="0" cy="0"/>
        </a:xfrm>
      </p:grpSpPr>
      <p:pic>
        <p:nvPicPr>
          <p:cNvPr descr="portada.png" id="20" name="Google Shape;20;p42"/>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p:cSld name="Dos objetos">
    <p:spTree>
      <p:nvGrpSpPr>
        <p:cNvPr id="21" name="Shape 21"/>
        <p:cNvGrpSpPr/>
        <p:nvPr/>
      </p:nvGrpSpPr>
      <p:grpSpPr>
        <a:xfrm>
          <a:off x="0" y="0"/>
          <a:ext cx="0" cy="0"/>
          <a:chOff x="0" y="0"/>
          <a:chExt cx="0" cy="0"/>
        </a:xfrm>
      </p:grpSpPr>
      <p:pic>
        <p:nvPicPr>
          <p:cNvPr descr="interna+textura.png" id="22" name="Google Shape;22;p43"/>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p:cSld name="Sólo el título">
    <p:spTree>
      <p:nvGrpSpPr>
        <p:cNvPr id="23" name="Shape 23"/>
        <p:cNvGrpSpPr/>
        <p:nvPr/>
      </p:nvGrpSpPr>
      <p:grpSpPr>
        <a:xfrm>
          <a:off x="0" y="0"/>
          <a:ext cx="0" cy="0"/>
          <a:chOff x="0" y="0"/>
          <a:chExt cx="0" cy="0"/>
        </a:xfrm>
      </p:grpSpPr>
      <p:pic>
        <p:nvPicPr>
          <p:cNvPr descr="interna-naranja.png" id="24" name="Google Shape;24;p44"/>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25" name="Shape 25"/>
        <p:cNvGrpSpPr/>
        <p:nvPr/>
      </p:nvGrpSpPr>
      <p:grpSpPr>
        <a:xfrm>
          <a:off x="0" y="0"/>
          <a:ext cx="0" cy="0"/>
          <a:chOff x="0" y="0"/>
          <a:chExt cx="0" cy="0"/>
        </a:xfrm>
      </p:grpSpPr>
      <p:sp>
        <p:nvSpPr>
          <p:cNvPr id="26" name="Google Shape;26;p45"/>
          <p:cNvSpPr txBox="1"/>
          <p:nvPr>
            <p:ph type="title"/>
          </p:nvPr>
        </p:nvSpPr>
        <p:spPr>
          <a:xfrm>
            <a:off x="457201" y="204787"/>
            <a:ext cx="3008313" cy="8715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5"/>
          <p:cNvSpPr txBox="1"/>
          <p:nvPr>
            <p:ph idx="1" type="body"/>
          </p:nvPr>
        </p:nvSpPr>
        <p:spPr>
          <a:xfrm>
            <a:off x="3575050" y="204788"/>
            <a:ext cx="5111750" cy="4389835"/>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28" name="Google Shape;28;p45"/>
          <p:cNvSpPr txBox="1"/>
          <p:nvPr>
            <p:ph idx="2" type="body"/>
          </p:nvPr>
        </p:nvSpPr>
        <p:spPr>
          <a:xfrm>
            <a:off x="457201" y="1076326"/>
            <a:ext cx="3008313" cy="351829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29" name="Google Shape;29;p45"/>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5"/>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45"/>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32" name="Shape 32"/>
        <p:cNvGrpSpPr/>
        <p:nvPr/>
      </p:nvGrpSpPr>
      <p:grpSpPr>
        <a:xfrm>
          <a:off x="0" y="0"/>
          <a:ext cx="0" cy="0"/>
          <a:chOff x="0" y="0"/>
          <a:chExt cx="0" cy="0"/>
        </a:xfrm>
      </p:grpSpPr>
      <p:sp>
        <p:nvSpPr>
          <p:cNvPr id="33" name="Google Shape;33;p46"/>
          <p:cNvSpPr txBox="1"/>
          <p:nvPr>
            <p:ph type="title"/>
          </p:nvPr>
        </p:nvSpPr>
        <p:spPr>
          <a:xfrm>
            <a:off x="1792288" y="3600450"/>
            <a:ext cx="5486400" cy="42505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46"/>
          <p:cNvSpPr/>
          <p:nvPr>
            <p:ph idx="2" type="pic"/>
          </p:nvPr>
        </p:nvSpPr>
        <p:spPr>
          <a:xfrm>
            <a:off x="1792288" y="459581"/>
            <a:ext cx="5486400" cy="3086100"/>
          </a:xfrm>
          <a:prstGeom prst="rect">
            <a:avLst/>
          </a:prstGeom>
          <a:noFill/>
          <a:ln>
            <a:noFill/>
          </a:ln>
        </p:spPr>
      </p:sp>
      <p:sp>
        <p:nvSpPr>
          <p:cNvPr id="35" name="Google Shape;35;p46"/>
          <p:cNvSpPr txBox="1"/>
          <p:nvPr>
            <p:ph idx="1" type="body"/>
          </p:nvPr>
        </p:nvSpPr>
        <p:spPr>
          <a:xfrm>
            <a:off x="1792288" y="4025503"/>
            <a:ext cx="5486400" cy="60364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36" name="Google Shape;36;p46"/>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6"/>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6"/>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7"/>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37"/>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37"/>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37"/>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37"/>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ocs.google.com/document/d/1GlAsSvC4uuulwpBio9V4iaWXKXkOBgiw/edit?usp=sharing&amp;ouid=101750781398821235418&amp;rtpof=true&amp;sd=true" TargetMode="Externa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drive.google.com/file/d/1k6-1Ago48RMtkew8RROnYGn95piy4Lf_/view?usp=sharing" TargetMode="Externa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rive.google.com/file/d/1rH35QHMxg8J1W7kd6HmLUWfQnHk7pcGv/view?usp=sharing" TargetMode="Externa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
          <p:cNvSpPr txBox="1"/>
          <p:nvPr/>
        </p:nvSpPr>
        <p:spPr>
          <a:xfrm>
            <a:off x="4245928" y="1019500"/>
            <a:ext cx="3975000" cy="9543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i="0" lang="es-CO" sz="2800" u="none" cap="none" strike="noStrike">
                <a:solidFill>
                  <a:srgbClr val="3F3F3F"/>
                </a:solidFill>
                <a:latin typeface="Calibri"/>
                <a:ea typeface="Calibri"/>
                <a:cs typeface="Calibri"/>
                <a:sym typeface="Calibri"/>
              </a:rPr>
              <a:t>De Castilla Site</a:t>
            </a:r>
            <a:endParaRPr b="1" i="0" sz="28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rgbClr val="3F3F3F"/>
              </a:solidFill>
              <a:latin typeface="Calibri"/>
              <a:ea typeface="Calibri"/>
              <a:cs typeface="Calibri"/>
              <a:sym typeface="Calibri"/>
            </a:endParaRPr>
          </a:p>
        </p:txBody>
      </p:sp>
      <p:sp>
        <p:nvSpPr>
          <p:cNvPr id="56" name="Google Shape;56;p1"/>
          <p:cNvSpPr txBox="1"/>
          <p:nvPr/>
        </p:nvSpPr>
        <p:spPr>
          <a:xfrm>
            <a:off x="564198" y="2303725"/>
            <a:ext cx="5287500" cy="1939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chemeClr val="dk1"/>
                </a:solidFill>
                <a:latin typeface="Calibri"/>
                <a:ea typeface="Calibri"/>
                <a:cs typeface="Calibri"/>
                <a:sym typeface="Calibri"/>
              </a:rPr>
              <a:t>Integrantes:</a:t>
            </a:r>
            <a:endParaRPr b="1" i="0" sz="24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s-CO" sz="2400" u="none" cap="none" strike="noStrike">
                <a:solidFill>
                  <a:schemeClr val="dk1"/>
                </a:solidFill>
                <a:latin typeface="Calibri"/>
                <a:ea typeface="Calibri"/>
                <a:cs typeface="Calibri"/>
                <a:sym typeface="Calibri"/>
              </a:rPr>
              <a:t>Camila Alexandra Arias Ruiz</a:t>
            </a:r>
            <a:endParaRPr b="1" i="0" sz="24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s-CO" sz="2400" u="none" cap="none" strike="noStrike">
                <a:solidFill>
                  <a:schemeClr val="dk1"/>
                </a:solidFill>
                <a:latin typeface="Calibri"/>
                <a:ea typeface="Calibri"/>
                <a:cs typeface="Calibri"/>
                <a:sym typeface="Calibri"/>
              </a:rPr>
              <a:t>Vincent Camargo Giraldo</a:t>
            </a:r>
            <a:endParaRPr b="1" i="0" sz="24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s-CO" sz="2400" u="none" cap="none" strike="noStrike">
                <a:solidFill>
                  <a:schemeClr val="dk1"/>
                </a:solidFill>
                <a:latin typeface="Calibri"/>
                <a:ea typeface="Calibri"/>
                <a:cs typeface="Calibri"/>
                <a:sym typeface="Calibri"/>
              </a:rPr>
              <a:t>Juan Felipe Rodriguez Castilla</a:t>
            </a:r>
            <a:endParaRPr b="1" i="0" sz="24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s-CO" sz="2400" u="none" cap="none" strike="noStrike">
                <a:solidFill>
                  <a:schemeClr val="dk1"/>
                </a:solidFill>
                <a:latin typeface="Calibri"/>
                <a:ea typeface="Calibri"/>
                <a:cs typeface="Calibri"/>
                <a:sym typeface="Calibri"/>
              </a:rPr>
              <a:t>Juan Sebastian Junco</a:t>
            </a:r>
            <a:endParaRPr b="1" i="0" sz="24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1"/>
          <p:cNvSpPr txBox="1"/>
          <p:nvPr/>
        </p:nvSpPr>
        <p:spPr>
          <a:xfrm>
            <a:off x="428017" y="252918"/>
            <a:ext cx="5469446"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Recolección de información:</a:t>
            </a:r>
            <a:endParaRPr b="0" i="0" sz="3600" u="none" cap="none" strike="noStrike">
              <a:solidFill>
                <a:schemeClr val="lt1"/>
              </a:solidFill>
              <a:latin typeface="Calibri"/>
              <a:ea typeface="Calibri"/>
              <a:cs typeface="Calibri"/>
              <a:sym typeface="Calibri"/>
            </a:endParaRPr>
          </a:p>
        </p:txBody>
      </p:sp>
      <p:graphicFrame>
        <p:nvGraphicFramePr>
          <p:cNvPr id="111" name="Google Shape;111;p11"/>
          <p:cNvGraphicFramePr/>
          <p:nvPr/>
        </p:nvGraphicFramePr>
        <p:xfrm>
          <a:off x="1436452" y="1281430"/>
          <a:ext cx="3000000" cy="3000000"/>
        </p:xfrm>
        <a:graphic>
          <a:graphicData uri="http://schemas.openxmlformats.org/drawingml/2006/table">
            <a:tbl>
              <a:tblPr bandRow="1" firstRow="1">
                <a:noFill/>
                <a:tableStyleId>{4ACCD24B-2B0B-4828-BED2-0A715B23EC9C}</a:tableStyleId>
              </a:tblPr>
              <a:tblGrid>
                <a:gridCol w="6096000"/>
              </a:tblGrid>
              <a:tr h="466550">
                <a:tc>
                  <a:txBody>
                    <a:bodyPr/>
                    <a:lstStyle/>
                    <a:p>
                      <a:pPr indent="0" lvl="0" marL="0" marR="0" rtl="0" algn="ctr">
                        <a:lnSpc>
                          <a:spcPct val="100000"/>
                        </a:lnSpc>
                        <a:spcBef>
                          <a:spcPts val="0"/>
                        </a:spcBef>
                        <a:spcAft>
                          <a:spcPts val="0"/>
                        </a:spcAft>
                        <a:buClr>
                          <a:srgbClr val="000000"/>
                        </a:buClr>
                        <a:buSzPts val="1800"/>
                        <a:buFont typeface="Arial"/>
                        <a:buNone/>
                      </a:pPr>
                      <a:r>
                        <a:rPr lang="es-CO" sz="1800" u="none" cap="none" strike="noStrike"/>
                        <a:t>Ficha técnica</a:t>
                      </a:r>
                      <a:endParaRPr sz="1800" u="none" cap="none" strike="noStrike"/>
                    </a:p>
                  </a:txBody>
                  <a:tcPr marT="45725" marB="45725" marR="91450" marL="91450"/>
                </a:tc>
              </a:tr>
              <a:tr h="30477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bl>
          </a:graphicData>
        </a:graphic>
      </p:graphicFrame>
      <p:graphicFrame>
        <p:nvGraphicFramePr>
          <p:cNvPr id="112" name="Google Shape;112;p11"/>
          <p:cNvGraphicFramePr/>
          <p:nvPr/>
        </p:nvGraphicFramePr>
        <p:xfrm>
          <a:off x="1436452" y="1760704"/>
          <a:ext cx="3000000" cy="3000000"/>
        </p:xfrm>
        <a:graphic>
          <a:graphicData uri="http://schemas.openxmlformats.org/drawingml/2006/table">
            <a:tbl>
              <a:tblPr bandRow="1" firstRow="1">
                <a:noFill/>
                <a:tableStyleId>{63A8426D-25F4-4F5B-9282-A0747B88ECBF}</a:tableStyleId>
              </a:tblPr>
              <a:tblGrid>
                <a:gridCol w="3048000"/>
                <a:gridCol w="3048000"/>
              </a:tblGrid>
              <a:tr h="433575">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Nombre</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b="0" lang="es-CO" sz="1800" u="none" cap="none" strike="noStrike"/>
                        <a:t>De Castilla Site</a:t>
                      </a:r>
                      <a:endParaRPr b="0"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Razón social</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Arial"/>
                        <a:buNone/>
                      </a:pPr>
                      <a:r>
                        <a:rPr lang="es-CO" sz="1800" u="none" cap="none" strike="noStrike"/>
                        <a:t>Repostería De Castilla</a:t>
                      </a:r>
                      <a:endParaRPr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Domicilio social</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Cra. 141b# 144-63</a:t>
                      </a:r>
                      <a:endParaRPr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Teléfono</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3158779538</a:t>
                      </a:r>
                      <a:endParaRPr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Email</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isabelcastilla1972@gmail.com</a:t>
                      </a:r>
                      <a:endParaRPr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Servicios principales</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Venta de repostería</a:t>
                      </a:r>
                      <a:endParaRPr sz="1800" u="none" cap="none" strike="noStrike"/>
                    </a:p>
                  </a:txBody>
                  <a:tcPr marT="45725" marB="45725" marR="91450" marL="91450"/>
                </a:tc>
              </a:tr>
              <a:tr h="433575">
                <a:tc>
                  <a:txBody>
                    <a:bodyPr/>
                    <a:lstStyle/>
                    <a:p>
                      <a:pPr indent="0" lvl="0" marL="0" marR="0" rtl="0" algn="l">
                        <a:lnSpc>
                          <a:spcPct val="100000"/>
                        </a:lnSpc>
                        <a:spcBef>
                          <a:spcPts val="0"/>
                        </a:spcBef>
                        <a:spcAft>
                          <a:spcPts val="0"/>
                        </a:spcAft>
                        <a:buClr>
                          <a:srgbClr val="000000"/>
                        </a:buClr>
                        <a:buSzPts val="1800"/>
                        <a:buFont typeface="Arial"/>
                        <a:buNone/>
                      </a:pPr>
                      <a:r>
                        <a:rPr b="1" lang="es-CO" sz="1800" u="none" cap="none" strike="noStrike"/>
                        <a:t>Persona de contacto</a:t>
                      </a:r>
                      <a:endParaRPr b="1"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s-CO" sz="1800" u="none" cap="none" strike="noStrike"/>
                        <a:t>Isabel Castilla Catalan</a:t>
                      </a:r>
                      <a:endParaRPr sz="1800" u="none" cap="none" strike="noStrike"/>
                    </a:p>
                  </a:txBody>
                  <a:tcPr marT="45725" marB="45725" marR="91450" marL="91450"/>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2"/>
          <p:cNvSpPr txBox="1"/>
          <p:nvPr/>
        </p:nvSpPr>
        <p:spPr>
          <a:xfrm>
            <a:off x="428040" y="252925"/>
            <a:ext cx="7667700" cy="646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Técnicas de E-licitación</a:t>
            </a:r>
            <a:endParaRPr b="0" i="0" sz="3600" u="none" cap="none" strike="noStrike">
              <a:solidFill>
                <a:schemeClr val="lt1"/>
              </a:solidFill>
              <a:latin typeface="Calibri"/>
              <a:ea typeface="Calibri"/>
              <a:cs typeface="Calibri"/>
              <a:sym typeface="Calibri"/>
            </a:endParaRPr>
          </a:p>
        </p:txBody>
      </p:sp>
      <p:sp>
        <p:nvSpPr>
          <p:cNvPr id="118" name="Google Shape;118;p12"/>
          <p:cNvSpPr txBox="1"/>
          <p:nvPr/>
        </p:nvSpPr>
        <p:spPr>
          <a:xfrm>
            <a:off x="654625" y="1994650"/>
            <a:ext cx="39357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800"/>
              <a:buFont typeface="Arial"/>
              <a:buNone/>
            </a:pPr>
            <a:r>
              <a:rPr b="0" i="0" lang="es-CO" sz="1800" u="none" cap="none" strike="noStrike">
                <a:solidFill>
                  <a:srgbClr val="000000"/>
                </a:solidFill>
                <a:latin typeface="Arial"/>
                <a:ea typeface="Arial"/>
                <a:cs typeface="Arial"/>
                <a:sym typeface="Arial"/>
              </a:rPr>
              <a:t>Las técnicas de recolección escogidas por nosotros son:</a:t>
            </a:r>
            <a:endParaRPr b="0" i="0" sz="1800" u="none" cap="none" strike="noStrike">
              <a:solidFill>
                <a:srgbClr val="000000"/>
              </a:solidFill>
              <a:latin typeface="Arial"/>
              <a:ea typeface="Arial"/>
              <a:cs typeface="Arial"/>
              <a:sym typeface="Arial"/>
            </a:endParaRPr>
          </a:p>
          <a:p>
            <a:pPr indent="-342900" lvl="0" marL="457200" marR="0" rtl="0" algn="just">
              <a:lnSpc>
                <a:spcPct val="10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Observación</a:t>
            </a:r>
            <a:endParaRPr b="0" i="0" sz="1800" u="none" cap="none" strike="noStrike">
              <a:solidFill>
                <a:srgbClr val="000000"/>
              </a:solidFill>
              <a:latin typeface="Arial"/>
              <a:ea typeface="Arial"/>
              <a:cs typeface="Arial"/>
              <a:sym typeface="Arial"/>
            </a:endParaRPr>
          </a:p>
          <a:p>
            <a:pPr indent="-342900" lvl="0" marL="457200" marR="0" rtl="0" algn="just">
              <a:lnSpc>
                <a:spcPct val="10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Entrevista</a:t>
            </a:r>
            <a:endParaRPr b="0" i="0" sz="1800" u="none" cap="none" strike="noStrike">
              <a:solidFill>
                <a:srgbClr val="000000"/>
              </a:solidFill>
              <a:latin typeface="Arial"/>
              <a:ea typeface="Arial"/>
              <a:cs typeface="Arial"/>
              <a:sym typeface="Arial"/>
            </a:endParaRPr>
          </a:p>
          <a:p>
            <a:pPr indent="0" lvl="0" marL="4572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rPr b="0" i="0" lang="es-CO" sz="1800" u="sng" cap="none" strike="noStrike">
                <a:solidFill>
                  <a:schemeClr val="hlink"/>
                </a:solidFill>
                <a:latin typeface="Arial"/>
                <a:ea typeface="Arial"/>
                <a:cs typeface="Arial"/>
                <a:sym typeface="Arial"/>
                <a:hlinkClick r:id="rId3"/>
              </a:rPr>
              <a:t>ACTA LEVANTAMIENTO.docx - Documentos de Google</a:t>
            </a:r>
            <a:endParaRPr b="0" i="0" sz="1800" u="none" cap="none" strike="noStrike">
              <a:solidFill>
                <a:srgbClr val="000000"/>
              </a:solidFill>
              <a:latin typeface="Calibri"/>
              <a:ea typeface="Calibri"/>
              <a:cs typeface="Calibri"/>
              <a:sym typeface="Calibri"/>
            </a:endParaRPr>
          </a:p>
        </p:txBody>
      </p:sp>
      <p:pic>
        <p:nvPicPr>
          <p:cNvPr id="119" name="Google Shape;119;p12"/>
          <p:cNvPicPr preferRelativeResize="0"/>
          <p:nvPr/>
        </p:nvPicPr>
        <p:blipFill rotWithShape="1">
          <a:blip r:embed="rId4">
            <a:alphaModFix/>
          </a:blip>
          <a:srcRect b="0" l="0" r="0" t="0"/>
          <a:stretch/>
        </p:blipFill>
        <p:spPr>
          <a:xfrm>
            <a:off x="5130150" y="1247975"/>
            <a:ext cx="3159401" cy="3624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13f4fca3e09_1_0"/>
          <p:cNvSpPr txBox="1"/>
          <p:nvPr/>
        </p:nvSpPr>
        <p:spPr>
          <a:xfrm>
            <a:off x="428040" y="252925"/>
            <a:ext cx="76677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Técnicas de E-licitación</a:t>
            </a:r>
            <a:endParaRPr b="0" i="0" sz="3600" u="none" cap="none" strike="noStrike">
              <a:solidFill>
                <a:schemeClr val="lt1"/>
              </a:solidFill>
              <a:latin typeface="Calibri"/>
              <a:ea typeface="Calibri"/>
              <a:cs typeface="Calibri"/>
              <a:sym typeface="Calibri"/>
            </a:endParaRPr>
          </a:p>
        </p:txBody>
      </p:sp>
      <p:pic>
        <p:nvPicPr>
          <p:cNvPr id="125" name="Google Shape;125;g13f4fca3e09_1_0"/>
          <p:cNvPicPr preferRelativeResize="0"/>
          <p:nvPr/>
        </p:nvPicPr>
        <p:blipFill rotWithShape="1">
          <a:blip r:embed="rId3">
            <a:alphaModFix/>
          </a:blip>
          <a:srcRect b="0" l="0" r="0" t="0"/>
          <a:stretch/>
        </p:blipFill>
        <p:spPr>
          <a:xfrm>
            <a:off x="125675" y="1412550"/>
            <a:ext cx="2371725" cy="3162300"/>
          </a:xfrm>
          <a:prstGeom prst="rect">
            <a:avLst/>
          </a:prstGeom>
          <a:noFill/>
          <a:ln>
            <a:noFill/>
          </a:ln>
        </p:spPr>
      </p:pic>
      <p:pic>
        <p:nvPicPr>
          <p:cNvPr id="126" name="Google Shape;126;g13f4fca3e09_1_0"/>
          <p:cNvPicPr preferRelativeResize="0"/>
          <p:nvPr/>
        </p:nvPicPr>
        <p:blipFill rotWithShape="1">
          <a:blip r:embed="rId4">
            <a:alphaModFix/>
          </a:blip>
          <a:srcRect b="0" l="0" r="0" t="0"/>
          <a:stretch/>
        </p:blipFill>
        <p:spPr>
          <a:xfrm>
            <a:off x="2540225" y="1468888"/>
            <a:ext cx="4063550" cy="3049625"/>
          </a:xfrm>
          <a:prstGeom prst="rect">
            <a:avLst/>
          </a:prstGeom>
          <a:noFill/>
          <a:ln>
            <a:noFill/>
          </a:ln>
        </p:spPr>
      </p:pic>
      <p:pic>
        <p:nvPicPr>
          <p:cNvPr id="127" name="Google Shape;127;g13f4fca3e09_1_0"/>
          <p:cNvPicPr preferRelativeResize="0"/>
          <p:nvPr/>
        </p:nvPicPr>
        <p:blipFill rotWithShape="1">
          <a:blip r:embed="rId5">
            <a:alphaModFix/>
          </a:blip>
          <a:srcRect b="118" l="15147" r="15147" t="-7888"/>
          <a:stretch/>
        </p:blipFill>
        <p:spPr>
          <a:xfrm>
            <a:off x="6646600" y="1468900"/>
            <a:ext cx="2279116" cy="3049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13f4fca3e09_0_12"/>
          <p:cNvSpPr txBox="1"/>
          <p:nvPr/>
        </p:nvSpPr>
        <p:spPr>
          <a:xfrm>
            <a:off x="428040" y="252925"/>
            <a:ext cx="76677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Historias de usuario</a:t>
            </a:r>
            <a:endParaRPr b="0" i="0" sz="3600" u="none" cap="none" strike="noStrike">
              <a:solidFill>
                <a:schemeClr val="lt1"/>
              </a:solidFill>
              <a:latin typeface="Calibri"/>
              <a:ea typeface="Calibri"/>
              <a:cs typeface="Calibri"/>
              <a:sym typeface="Calibri"/>
            </a:endParaRPr>
          </a:p>
        </p:txBody>
      </p:sp>
      <p:sp>
        <p:nvSpPr>
          <p:cNvPr id="133" name="Google Shape;133;g13f4fca3e09_0_12"/>
          <p:cNvSpPr txBox="1"/>
          <p:nvPr/>
        </p:nvSpPr>
        <p:spPr>
          <a:xfrm>
            <a:off x="296850" y="1500325"/>
            <a:ext cx="8550300" cy="2678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que los clientes puedan ver todos mis productos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que los clientes puedan visualizar la ubicación de la repostería</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generar reportes de ventas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ver las estadísticas de los productos más vendidos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que los clientes puedan acceder a las redes sociales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que el sistema tenga temática de festividad</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que en el sistema permita que los clientes puedan dejar sus opiniones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s-CO" sz="1800" u="none" cap="none" strike="noStrike">
                <a:solidFill>
                  <a:srgbClr val="000000"/>
                </a:solidFill>
                <a:latin typeface="Arial"/>
                <a:ea typeface="Arial"/>
                <a:cs typeface="Arial"/>
                <a:sym typeface="Arial"/>
              </a:rPr>
              <a:t>● Necesito un listado de proveedores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3f4fca3e09_0_0"/>
          <p:cNvSpPr txBox="1"/>
          <p:nvPr/>
        </p:nvSpPr>
        <p:spPr>
          <a:xfrm>
            <a:off x="428040" y="252925"/>
            <a:ext cx="76677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Historias de usuario</a:t>
            </a:r>
            <a:endParaRPr b="0" i="0" sz="3600" u="none" cap="none" strike="noStrike">
              <a:solidFill>
                <a:schemeClr val="lt1"/>
              </a:solidFill>
              <a:latin typeface="Calibri"/>
              <a:ea typeface="Calibri"/>
              <a:cs typeface="Calibri"/>
              <a:sym typeface="Calibri"/>
            </a:endParaRPr>
          </a:p>
        </p:txBody>
      </p:sp>
      <p:sp>
        <p:nvSpPr>
          <p:cNvPr id="139" name="Google Shape;139;g13f4fca3e09_0_0"/>
          <p:cNvSpPr txBox="1"/>
          <p:nvPr/>
        </p:nvSpPr>
        <p:spPr>
          <a:xfrm>
            <a:off x="654625" y="1994650"/>
            <a:ext cx="3935700" cy="461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aphicFrame>
        <p:nvGraphicFramePr>
          <p:cNvPr id="140" name="Google Shape;140;g13f4fca3e09_0_0"/>
          <p:cNvGraphicFramePr/>
          <p:nvPr/>
        </p:nvGraphicFramePr>
        <p:xfrm>
          <a:off x="124763" y="1167200"/>
          <a:ext cx="3000000" cy="3000000"/>
        </p:xfrm>
        <a:graphic>
          <a:graphicData uri="http://schemas.openxmlformats.org/drawingml/2006/table">
            <a:tbl>
              <a:tblPr>
                <a:noFill/>
                <a:tableStyleId>{733322C9-3022-45EB-B33D-74FEE27F9EB4}</a:tableStyleId>
              </a:tblPr>
              <a:tblGrid>
                <a:gridCol w="796150"/>
                <a:gridCol w="752025"/>
                <a:gridCol w="698700"/>
                <a:gridCol w="724125"/>
                <a:gridCol w="601600"/>
                <a:gridCol w="892950"/>
                <a:gridCol w="1552425"/>
                <a:gridCol w="1099525"/>
                <a:gridCol w="1776975"/>
              </a:tblGrid>
              <a:tr h="954600">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Identificador (ID) de la historia</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0"/>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Rol</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1"/>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Característica / Funcionalidad</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2"/>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Razón / Resultado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3"/>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Número (#) de escenario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4"/>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Criterio de aceptación (Título)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5"/>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Contexto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6"/>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Evento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7"/>
                      </a:ext>
                    </a:extLst>
                  </a:tcPr>
                </a:tc>
                <a:tc>
                  <a:txBody>
                    <a:bodyPr/>
                    <a:lstStyle/>
                    <a:p>
                      <a:pPr indent="0" lvl="0" marL="0" marR="0" rtl="0" algn="ctr">
                        <a:lnSpc>
                          <a:spcPct val="115000"/>
                        </a:lnSpc>
                        <a:spcBef>
                          <a:spcPts val="0"/>
                        </a:spcBef>
                        <a:spcAft>
                          <a:spcPts val="0"/>
                        </a:spcAft>
                        <a:buClr>
                          <a:srgbClr val="000000"/>
                        </a:buClr>
                        <a:buSzPts val="1100"/>
                        <a:buFont typeface="Arial"/>
                        <a:buNone/>
                      </a:pPr>
                      <a:r>
                        <a:rPr lang="es-CO" sz="1100" u="none" cap="none" strike="noStrike">
                          <a:solidFill>
                            <a:srgbClr val="FFFFFF"/>
                          </a:solidFill>
                          <a:latin typeface="Calibri"/>
                          <a:ea typeface="Calibri"/>
                          <a:cs typeface="Calibri"/>
                          <a:sym typeface="Calibri"/>
                        </a:rPr>
                        <a:t>Resultado / Comportamiento esperado</a:t>
                      </a:r>
                      <a:endParaRPr sz="1100" u="none" cap="none" strike="noStrike">
                        <a:solidFill>
                          <a:srgbClr val="FFFFFF"/>
                        </a:solidFill>
                        <a:latin typeface="Calibri"/>
                        <a:ea typeface="Calibri"/>
                        <a:cs typeface="Calibri"/>
                        <a:sym typeface="Calibri"/>
                      </a:endParaRPr>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1F497D"/>
                    </a:solidFill>
                    <a:extLst>
                      <a:ext uri="http://customooxmlschemas.google.com/">
                        <go:slidesCustomData xmlns:go="http://customooxmlschemas.google.com/" cellId="140:0:8"/>
                      </a:ext>
                    </a:extLst>
                  </a:tcPr>
                </a:tc>
              </a:tr>
              <a:tr h="945475">
                <a:tc rowSpan="3">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HU-001</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0"/>
                      </a:ext>
                    </a:extLst>
                  </a:tcPr>
                </a:tc>
                <a:tc rowSpan="3">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Administrador</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1"/>
                      </a:ext>
                    </a:extLst>
                  </a:tcPr>
                </a:tc>
                <a:tc rowSpan="3">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Necesito que los clientes puedan ver todos mis productos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2"/>
                      </a:ext>
                    </a:extLst>
                  </a:tcPr>
                </a:tc>
                <a:tc rowSpan="3">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Con la finalidad de que conozcan todos los postres que vendemos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3"/>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1</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4"/>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Categorías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5"/>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Postres, cheese cake, tortas, helados, bebidas y otros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6"/>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Al seleccionar el catálogo completo de productos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7"/>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Muestra un listado de categorías, para acceder a las fotos y descripción de cada producto</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1:8"/>
                      </a:ext>
                    </a:extLst>
                  </a:tcPr>
                </a:tc>
              </a:tr>
              <a:tr h="831625">
                <a:tc vMerge="1"/>
                <a:tc vMerge="1"/>
                <a:tc vMerge="1"/>
                <a:tc vMerge="1"/>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2</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2:4"/>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Más vendidos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2:5"/>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De acuerdo a las ventas y calificaciones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2:6"/>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Al ingresar en la página principal</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2:7"/>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Fotos de los productos más vendidas con sus respectivas calificaciones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2:8"/>
                      </a:ext>
                    </a:extLst>
                  </a:tcPr>
                </a:tc>
              </a:tr>
              <a:tr h="838600">
                <a:tc vMerge="1"/>
                <a:tc vMerge="1"/>
                <a:tc vMerge="1"/>
                <a:tc vMerge="1"/>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3</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3:4"/>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Nuevos</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3:5"/>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Cuando se prepara un producto nuevo</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3:6"/>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Al ingresar en la página principal</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3:7"/>
                      </a:ext>
                    </a:extLst>
                  </a:tcPr>
                </a:tc>
                <a:tc>
                  <a:txBody>
                    <a:bodyPr/>
                    <a:lstStyle/>
                    <a:p>
                      <a:pPr indent="0" lvl="0" marL="0" marR="0" rtl="0" algn="ctr">
                        <a:lnSpc>
                          <a:spcPct val="115000"/>
                        </a:lnSpc>
                        <a:spcBef>
                          <a:spcPts val="0"/>
                        </a:spcBef>
                        <a:spcAft>
                          <a:spcPts val="0"/>
                        </a:spcAft>
                        <a:buClr>
                          <a:srgbClr val="000000"/>
                        </a:buClr>
                        <a:buSzPts val="1200"/>
                        <a:buFont typeface="Arial"/>
                        <a:buNone/>
                      </a:pPr>
                      <a:r>
                        <a:rPr lang="es-CO" sz="1200" u="none" cap="none" strike="noStrike"/>
                        <a:t>Fotos y descripción del nuevo producto</a:t>
                      </a:r>
                      <a:endParaRPr sz="1200" u="none" cap="none" strike="noStrike"/>
                    </a:p>
                  </a:txBody>
                  <a:tcPr marT="91425" marB="91425" marR="28575" marL="28575" anchor="ctr">
                    <a:lnL cap="flat" cmpd="sng" w="11900">
                      <a:solidFill>
                        <a:srgbClr val="000000"/>
                      </a:solidFill>
                      <a:prstDash val="solid"/>
                      <a:round/>
                      <a:headEnd len="sm" w="sm" type="none"/>
                      <a:tailEnd len="sm" w="sm" type="none"/>
                    </a:lnL>
                    <a:lnR cap="flat" cmpd="sng" w="11900">
                      <a:solidFill>
                        <a:srgbClr val="000000"/>
                      </a:solidFill>
                      <a:prstDash val="solid"/>
                      <a:round/>
                      <a:headEnd len="sm" w="sm" type="none"/>
                      <a:tailEnd len="sm" w="sm" type="none"/>
                    </a:lnR>
                    <a:lnT cap="flat" cmpd="sng" w="11900">
                      <a:solidFill>
                        <a:srgbClr val="000000"/>
                      </a:solidFill>
                      <a:prstDash val="solid"/>
                      <a:round/>
                      <a:headEnd len="sm" w="sm" type="none"/>
                      <a:tailEnd len="sm" w="sm" type="none"/>
                    </a:lnT>
                    <a:lnB cap="flat" cmpd="sng" w="11900">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40:3:8"/>
                      </a:ext>
                    </a:extLst>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7"/>
          <p:cNvSpPr txBox="1"/>
          <p:nvPr/>
        </p:nvSpPr>
        <p:spPr>
          <a:xfrm>
            <a:off x="428028" y="252925"/>
            <a:ext cx="61794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uFill>
                  <a:noFill/>
                </a:uFill>
                <a:latin typeface="Calibri"/>
                <a:ea typeface="Calibri"/>
                <a:cs typeface="Calibri"/>
                <a:sym typeface="Calibri"/>
                <a:hlinkClick r:id="rId3">
                  <a:extLst>
                    <a:ext uri="{A12FA001-AC4F-418D-AE19-62706E023703}">
                      <ahyp:hlinkClr val="tx"/>
                    </a:ext>
                  </a:extLst>
                </a:hlinkClick>
              </a:rPr>
              <a:t>Diagrama de procesos:</a:t>
            </a:r>
            <a:endParaRPr b="0" i="0" sz="3600" u="none" cap="none" strike="noStrike">
              <a:solidFill>
                <a:schemeClr val="lt1"/>
              </a:solidFill>
              <a:latin typeface="Calibri"/>
              <a:ea typeface="Calibri"/>
              <a:cs typeface="Calibri"/>
              <a:sym typeface="Calibri"/>
            </a:endParaRPr>
          </a:p>
        </p:txBody>
      </p:sp>
      <p:pic>
        <p:nvPicPr>
          <p:cNvPr id="146" name="Google Shape;146;p17"/>
          <p:cNvPicPr preferRelativeResize="0"/>
          <p:nvPr/>
        </p:nvPicPr>
        <p:blipFill>
          <a:blip r:embed="rId4">
            <a:alphaModFix/>
          </a:blip>
          <a:stretch>
            <a:fillRect/>
          </a:stretch>
        </p:blipFill>
        <p:spPr>
          <a:xfrm>
            <a:off x="152400" y="1278975"/>
            <a:ext cx="8839200" cy="354155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0"/>
          <p:cNvSpPr txBox="1"/>
          <p:nvPr/>
        </p:nvSpPr>
        <p:spPr>
          <a:xfrm>
            <a:off x="428026" y="252925"/>
            <a:ext cx="57309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uFill>
                  <a:noFill/>
                </a:uFill>
                <a:latin typeface="Calibri"/>
                <a:ea typeface="Calibri"/>
                <a:cs typeface="Calibri"/>
                <a:sym typeface="Calibri"/>
                <a:hlinkClick r:id="rId3">
                  <a:extLst>
                    <a:ext uri="{A12FA001-AC4F-418D-AE19-62706E023703}">
                      <ahyp:hlinkClr val="tx"/>
                    </a:ext>
                  </a:extLst>
                </a:hlinkClick>
              </a:rPr>
              <a:t>Casos de uso Módulo Ventas:</a:t>
            </a:r>
            <a:endParaRPr b="0" i="0" sz="3600" u="none" cap="none" strike="noStrike">
              <a:solidFill>
                <a:schemeClr val="lt1"/>
              </a:solidFill>
              <a:latin typeface="Calibri"/>
              <a:ea typeface="Calibri"/>
              <a:cs typeface="Calibri"/>
              <a:sym typeface="Calibri"/>
            </a:endParaRPr>
          </a:p>
        </p:txBody>
      </p:sp>
      <p:pic>
        <p:nvPicPr>
          <p:cNvPr id="152" name="Google Shape;152;p20"/>
          <p:cNvPicPr preferRelativeResize="0"/>
          <p:nvPr/>
        </p:nvPicPr>
        <p:blipFill rotWithShape="1">
          <a:blip r:embed="rId4">
            <a:alphaModFix/>
          </a:blip>
          <a:srcRect b="45827" l="4435" r="3541" t="0"/>
          <a:stretch/>
        </p:blipFill>
        <p:spPr>
          <a:xfrm>
            <a:off x="1571725" y="1118400"/>
            <a:ext cx="5949924" cy="39392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nvSpPr>
        <p:spPr>
          <a:xfrm>
            <a:off x="428025" y="252925"/>
            <a:ext cx="64749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Caso de uso Gestionar Ventas:</a:t>
            </a:r>
            <a:endParaRPr b="0" i="0" sz="3600" u="none" cap="none" strike="noStrike">
              <a:solidFill>
                <a:schemeClr val="lt1"/>
              </a:solidFill>
              <a:latin typeface="Calibri"/>
              <a:ea typeface="Calibri"/>
              <a:cs typeface="Calibri"/>
              <a:sym typeface="Calibri"/>
            </a:endParaRPr>
          </a:p>
        </p:txBody>
      </p:sp>
      <p:pic>
        <p:nvPicPr>
          <p:cNvPr id="158" name="Google Shape;158;p21"/>
          <p:cNvPicPr preferRelativeResize="0"/>
          <p:nvPr/>
        </p:nvPicPr>
        <p:blipFill rotWithShape="1">
          <a:blip r:embed="rId3">
            <a:alphaModFix/>
          </a:blip>
          <a:srcRect b="0" l="0" r="0" t="0"/>
          <a:stretch/>
        </p:blipFill>
        <p:spPr>
          <a:xfrm>
            <a:off x="152400" y="1279325"/>
            <a:ext cx="8839200" cy="3689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nvSpPr>
        <p:spPr>
          <a:xfrm>
            <a:off x="428030" y="252925"/>
            <a:ext cx="75612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lang="es-CO" sz="3600">
                <a:solidFill>
                  <a:schemeClr val="lt1"/>
                </a:solidFill>
                <a:latin typeface="Calibri"/>
                <a:ea typeface="Calibri"/>
                <a:cs typeface="Calibri"/>
                <a:sym typeface="Calibri"/>
              </a:rPr>
              <a:t>Requerimientos </a:t>
            </a:r>
            <a:r>
              <a:rPr b="0" i="0" lang="es-CO" sz="3600" u="none" cap="none" strike="noStrike">
                <a:solidFill>
                  <a:schemeClr val="lt1"/>
                </a:solidFill>
                <a:latin typeface="Calibri"/>
                <a:ea typeface="Calibri"/>
                <a:cs typeface="Calibri"/>
                <a:sym typeface="Calibri"/>
              </a:rPr>
              <a:t>Funcionales (Ventas)</a:t>
            </a:r>
            <a:endParaRPr b="0" i="0" sz="36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Calibri"/>
              <a:ea typeface="Calibri"/>
              <a:cs typeface="Calibri"/>
              <a:sym typeface="Calibri"/>
            </a:endParaRPr>
          </a:p>
        </p:txBody>
      </p:sp>
      <p:graphicFrame>
        <p:nvGraphicFramePr>
          <p:cNvPr id="164" name="Google Shape;164;p26"/>
          <p:cNvGraphicFramePr/>
          <p:nvPr/>
        </p:nvGraphicFramePr>
        <p:xfrm>
          <a:off x="290400" y="1314700"/>
          <a:ext cx="3000000" cy="3000000"/>
        </p:xfrm>
        <a:graphic>
          <a:graphicData uri="http://schemas.openxmlformats.org/drawingml/2006/table">
            <a:tbl>
              <a:tblPr>
                <a:noFill/>
                <a:tableStyleId>{733322C9-3022-45EB-B33D-74FEE27F9EB4}</a:tableStyleId>
              </a:tblPr>
              <a:tblGrid>
                <a:gridCol w="1890325"/>
                <a:gridCol w="2740975"/>
                <a:gridCol w="2041550"/>
                <a:gridCol w="1890325"/>
              </a:tblGrid>
              <a:tr h="200025">
                <a:tc gridSpan="4">
                  <a:txBody>
                    <a:bodyPr/>
                    <a:lstStyle/>
                    <a:p>
                      <a:pPr indent="0" lvl="0" marL="0" marR="0" rtl="0" algn="ctr">
                        <a:lnSpc>
                          <a:spcPct val="115000"/>
                        </a:lnSpc>
                        <a:spcBef>
                          <a:spcPts val="0"/>
                        </a:spcBef>
                        <a:spcAft>
                          <a:spcPts val="0"/>
                        </a:spcAft>
                        <a:buClr>
                          <a:srgbClr val="000000"/>
                        </a:buClr>
                        <a:buSzPts val="1000"/>
                        <a:buFont typeface="Arial"/>
                        <a:buNone/>
                      </a:pPr>
                      <a:r>
                        <a:rPr b="1" lang="es-CO" sz="1000" u="none" cap="none" strike="noStrike"/>
                        <a:t>REQUERIMIENTOS FUNCIONALES PARA MODULO DE VENTAS</a:t>
                      </a:r>
                      <a:endParaRPr b="1" sz="1000" u="none" cap="none" strike="noStrike">
                        <a:solidFill>
                          <a:schemeClr val="lt1"/>
                        </a:solidFill>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0:0"/>
                      </a:ext>
                    </a:extLst>
                  </a:tcPr>
                </a:tc>
                <a:tc hMerge="1"/>
                <a:tc hMerge="1"/>
                <a:tc hMerge="1"/>
              </a:tr>
              <a:tr h="333375">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CÓDIGO</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64:1: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DESCRIPCIÓN</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64:1: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ACTORES</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64:1: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PRIORIDAD</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64:1: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2: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iniciar sesión</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2: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Cliente/Administrador/Empleado</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2: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2: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3: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registrar nuevos clientes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3: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3: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3:3"/>
                      </a:ext>
                    </a:extLst>
                  </a:tcPr>
                </a:tc>
              </a:tr>
              <a:tr h="76200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4: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ver los productos por categoría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4: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4: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4: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5: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En el sistema de información se podrá llevar una gestión de ventas por cada usuario</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5: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5: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5:3"/>
                      </a:ext>
                    </a:extLst>
                  </a:tcPr>
                </a:tc>
              </a:tr>
              <a:tr h="5048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6: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generar el comprobante de pago</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6: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 / Empleado</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64:6: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64:6:3"/>
                      </a:ext>
                    </a:extLst>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39b2eb2b38_4_12"/>
          <p:cNvSpPr txBox="1"/>
          <p:nvPr/>
        </p:nvSpPr>
        <p:spPr>
          <a:xfrm>
            <a:off x="428025" y="252925"/>
            <a:ext cx="82206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Requ</a:t>
            </a:r>
            <a:r>
              <a:rPr lang="es-CO" sz="3600">
                <a:solidFill>
                  <a:schemeClr val="lt1"/>
                </a:solidFill>
                <a:latin typeface="Calibri"/>
                <a:ea typeface="Calibri"/>
                <a:cs typeface="Calibri"/>
                <a:sym typeface="Calibri"/>
              </a:rPr>
              <a:t>erimientos</a:t>
            </a:r>
            <a:r>
              <a:rPr b="0" i="0" lang="es-CO" sz="3600" u="none" cap="none" strike="noStrike">
                <a:solidFill>
                  <a:schemeClr val="lt1"/>
                </a:solidFill>
                <a:latin typeface="Calibri"/>
                <a:ea typeface="Calibri"/>
                <a:cs typeface="Calibri"/>
                <a:sym typeface="Calibri"/>
              </a:rPr>
              <a:t> Funcionales (Inventario)</a:t>
            </a:r>
            <a:endParaRPr b="0" i="0" sz="36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Calibri"/>
              <a:ea typeface="Calibri"/>
              <a:cs typeface="Calibri"/>
              <a:sym typeface="Calibri"/>
            </a:endParaRPr>
          </a:p>
        </p:txBody>
      </p:sp>
      <p:graphicFrame>
        <p:nvGraphicFramePr>
          <p:cNvPr id="170" name="Google Shape;170;g139b2eb2b38_4_12"/>
          <p:cNvGraphicFramePr/>
          <p:nvPr/>
        </p:nvGraphicFramePr>
        <p:xfrm>
          <a:off x="167675" y="1133275"/>
          <a:ext cx="3000000" cy="3000000"/>
        </p:xfrm>
        <a:graphic>
          <a:graphicData uri="http://schemas.openxmlformats.org/drawingml/2006/table">
            <a:tbl>
              <a:tblPr>
                <a:noFill/>
                <a:tableStyleId>{733322C9-3022-45EB-B33D-74FEE27F9EB4}</a:tableStyleId>
              </a:tblPr>
              <a:tblGrid>
                <a:gridCol w="1747150"/>
                <a:gridCol w="2550825"/>
                <a:gridCol w="3115425"/>
                <a:gridCol w="1339800"/>
              </a:tblGrid>
              <a:tr h="303575">
                <a:tc gridSpan="4">
                  <a:txBody>
                    <a:bodyPr/>
                    <a:lstStyle/>
                    <a:p>
                      <a:pPr indent="0" lvl="0" marL="0" marR="0" rtl="0" algn="ctr">
                        <a:lnSpc>
                          <a:spcPct val="115000"/>
                        </a:lnSpc>
                        <a:spcBef>
                          <a:spcPts val="0"/>
                        </a:spcBef>
                        <a:spcAft>
                          <a:spcPts val="0"/>
                        </a:spcAft>
                        <a:buClr>
                          <a:srgbClr val="000000"/>
                        </a:buClr>
                        <a:buSzPts val="1000"/>
                        <a:buFont typeface="Arial"/>
                        <a:buNone/>
                      </a:pPr>
                      <a:r>
                        <a:rPr b="1" lang="es-CO" sz="1000" u="none" cap="none" strike="noStrike"/>
                        <a:t>REQUERIMIENTOS FUNCIONALES PARA MODULO DE INVENTARIOS</a:t>
                      </a:r>
                      <a:endParaRPr b="1" sz="1000" u="none" cap="none" strike="noStrike">
                        <a:solidFill>
                          <a:schemeClr val="lt1"/>
                        </a:solidFill>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0:0"/>
                      </a:ext>
                    </a:extLst>
                  </a:tcPr>
                </a:tc>
                <a:tc hMerge="1"/>
                <a:tc hMerge="1"/>
                <a:tc hMerge="1"/>
              </a:tr>
              <a:tr h="476250">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CÓDIGO</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0:1: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DESCRIPCIÓN</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0:1: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ACTORES</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0:1: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PRIORIDAD</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0:1: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2: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permite calcular el stock de insumos actuales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2: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2: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2: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3: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permite calcular el stock de productos actuales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3: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3: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3: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4: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tener una categoría de productos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4: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4: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4:3"/>
                      </a:ext>
                    </a:extLst>
                  </a:tcPr>
                </a:tc>
              </a:tr>
              <a:tr h="4762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5: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visualizar el inventario de productos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5: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5: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0:5:3"/>
                      </a:ext>
                    </a:extLst>
                  </a:tcPr>
                </a:tc>
              </a:tr>
              <a:tr h="5048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6: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permitirá actualizar diariamente los productos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6: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6: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0:6:3"/>
                      </a:ext>
                    </a:extLst>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5"/>
          <p:cNvSpPr txBox="1"/>
          <p:nvPr/>
        </p:nvSpPr>
        <p:spPr>
          <a:xfrm>
            <a:off x="291830" y="1638552"/>
            <a:ext cx="8210144"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400"/>
              <a:buFont typeface="Arial"/>
              <a:buNone/>
            </a:pPr>
            <a:r>
              <a:rPr b="1" i="0" lang="es-CO" sz="5400" u="none" cap="none" strike="noStrike">
                <a:solidFill>
                  <a:srgbClr val="3F3F3F"/>
                </a:solidFill>
                <a:latin typeface="Calibri"/>
                <a:ea typeface="Calibri"/>
                <a:cs typeface="Calibri"/>
                <a:sym typeface="Calibri"/>
              </a:rPr>
              <a:t>Formulación del proyecto:</a:t>
            </a:r>
            <a:endParaRPr b="1" i="0" sz="5400" u="none" cap="none" strike="noStrike">
              <a:solidFill>
                <a:srgbClr val="3F3F3F"/>
              </a:solidFill>
              <a:latin typeface="Calibri"/>
              <a:ea typeface="Calibri"/>
              <a:cs typeface="Calibri"/>
              <a:sym typeface="Calibri"/>
            </a:endParaRPr>
          </a:p>
        </p:txBody>
      </p:sp>
      <p:sp>
        <p:nvSpPr>
          <p:cNvPr id="62" name="Google Shape;62;p5"/>
          <p:cNvSpPr/>
          <p:nvPr/>
        </p:nvSpPr>
        <p:spPr>
          <a:xfrm>
            <a:off x="3580355" y="2539984"/>
            <a:ext cx="718487" cy="45719"/>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139b2eb2b38_4_17"/>
          <p:cNvSpPr txBox="1"/>
          <p:nvPr/>
        </p:nvSpPr>
        <p:spPr>
          <a:xfrm>
            <a:off x="428024" y="252925"/>
            <a:ext cx="77883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Requ</a:t>
            </a:r>
            <a:r>
              <a:rPr lang="es-CO" sz="3600">
                <a:solidFill>
                  <a:schemeClr val="lt1"/>
                </a:solidFill>
                <a:latin typeface="Calibri"/>
                <a:ea typeface="Calibri"/>
                <a:cs typeface="Calibri"/>
                <a:sym typeface="Calibri"/>
              </a:rPr>
              <a:t>erimientos</a:t>
            </a:r>
            <a:r>
              <a:rPr b="0" i="0" lang="es-CO" sz="3600" u="none" cap="none" strike="noStrike">
                <a:solidFill>
                  <a:schemeClr val="lt1"/>
                </a:solidFill>
                <a:latin typeface="Calibri"/>
                <a:ea typeface="Calibri"/>
                <a:cs typeface="Calibri"/>
                <a:sym typeface="Calibri"/>
              </a:rPr>
              <a:t> Funcionales (Pedidos)</a:t>
            </a:r>
            <a:endParaRPr b="0" i="0" sz="3600" u="none" cap="none" strike="noStrike">
              <a:solidFill>
                <a:schemeClr val="lt1"/>
              </a:solidFill>
              <a:latin typeface="Calibri"/>
              <a:ea typeface="Calibri"/>
              <a:cs typeface="Calibri"/>
              <a:sym typeface="Calibri"/>
            </a:endParaRPr>
          </a:p>
        </p:txBody>
      </p:sp>
      <p:graphicFrame>
        <p:nvGraphicFramePr>
          <p:cNvPr id="176" name="Google Shape;176;g139b2eb2b38_4_17"/>
          <p:cNvGraphicFramePr/>
          <p:nvPr/>
        </p:nvGraphicFramePr>
        <p:xfrm>
          <a:off x="184750" y="1115675"/>
          <a:ext cx="3000000" cy="3000000"/>
        </p:xfrm>
        <a:graphic>
          <a:graphicData uri="http://schemas.openxmlformats.org/drawingml/2006/table">
            <a:tbl>
              <a:tblPr>
                <a:noFill/>
                <a:tableStyleId>{733322C9-3022-45EB-B33D-74FEE27F9EB4}</a:tableStyleId>
              </a:tblPr>
              <a:tblGrid>
                <a:gridCol w="1994700"/>
                <a:gridCol w="2692875"/>
                <a:gridCol w="1994700"/>
                <a:gridCol w="1994700"/>
              </a:tblGrid>
              <a:tr h="301425">
                <a:tc gridSpan="4">
                  <a:txBody>
                    <a:bodyPr/>
                    <a:lstStyle/>
                    <a:p>
                      <a:pPr indent="0" lvl="0" marL="0" marR="0" rtl="0" algn="ctr">
                        <a:lnSpc>
                          <a:spcPct val="115000"/>
                        </a:lnSpc>
                        <a:spcBef>
                          <a:spcPts val="0"/>
                        </a:spcBef>
                        <a:spcAft>
                          <a:spcPts val="0"/>
                        </a:spcAft>
                        <a:buClr>
                          <a:srgbClr val="000000"/>
                        </a:buClr>
                        <a:buSzPts val="1000"/>
                        <a:buFont typeface="Arial"/>
                        <a:buNone/>
                      </a:pPr>
                      <a:r>
                        <a:rPr b="1" lang="es-CO" sz="1000" u="none" cap="none" strike="noStrike"/>
                        <a:t>REQUERIMIENTOS FUNCIONALES PARA MÓDULO DE PEDIDOS</a:t>
                      </a:r>
                      <a:endParaRPr b="1" sz="1000" u="none" cap="none" strike="noStrike">
                        <a:solidFill>
                          <a:schemeClr val="lt1"/>
                        </a:solidFill>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6:0:0"/>
                      </a:ext>
                    </a:extLst>
                  </a:tcPr>
                </a:tc>
                <a:tc hMerge="1"/>
                <a:tc hMerge="1"/>
                <a:tc hMerge="1"/>
              </a:tr>
              <a:tr h="608325">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CÓDIGO</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6:1: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DESCRIPCIÓN</a:t>
                      </a:r>
                      <a:endParaRPr b="1" sz="1400" u="none" cap="none" strike="noStrike">
                        <a:solidFill>
                          <a:schemeClr val="lt1"/>
                        </a:solidFill>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6:1: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ACTORES</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6:1: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chemeClr val="lt1"/>
                          </a:solidFill>
                        </a:rPr>
                        <a:t>PRIORIDAD</a:t>
                      </a:r>
                      <a:endParaRPr b="1" sz="1400" u="none" cap="none" strike="noStrike">
                        <a:solidFill>
                          <a:schemeClr val="lt1"/>
                        </a:solidFill>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3C78D8"/>
                    </a:solidFill>
                    <a:extLst>
                      <a:ext uri="http://customooxmlschemas.google.com/">
                        <go:slidesCustomData xmlns:go="http://customooxmlschemas.google.com/" cellId="176:1:3"/>
                      </a:ext>
                    </a:extLst>
                  </a:tcPr>
                </a:tc>
              </a:tr>
              <a:tr h="4475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2: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de información permitirá registrar pedidos</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2: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 / 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2: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2:3"/>
                      </a:ext>
                    </a:extLst>
                  </a:tcPr>
                </a:tc>
              </a:tr>
              <a:tr h="6083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3: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mostrará el estado en el que se encuentra el pedido</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3: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 / 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3: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3:3"/>
                      </a:ext>
                    </a:extLst>
                  </a:tcPr>
                </a:tc>
              </a:tr>
              <a:tr h="81605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4: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generará un reporte identificando el estado de los pedidos diariamente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4: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4: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4:3"/>
                      </a:ext>
                    </a:extLst>
                  </a:tcPr>
                </a:tc>
              </a:tr>
              <a:tr h="4475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5: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de información permitirá actualizar los pedidos</a:t>
                      </a:r>
                      <a:endParaRPr sz="1400" u="none" cap="none" strike="noStrike"/>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6:5: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 / 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5: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Media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5:3"/>
                      </a:ext>
                    </a:extLst>
                  </a:tcPr>
                </a:tc>
              </a:tr>
              <a:tr h="4475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6: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El sistema de información permitira cancelar pedidos</a:t>
                      </a:r>
                      <a:endParaRPr sz="1400" u="none" cap="none" strike="noStrike"/>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76:6: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Administrador / Cliente</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6: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t>Media</a:t>
                      </a:r>
                      <a:endParaRPr sz="1400" u="none" cap="none" strike="noStrike"/>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extLst>
                      <a:ext uri="http://customooxmlschemas.google.com/">
                        <go:slidesCustomData xmlns:go="http://customooxmlschemas.google.com/" cellId="176:6:3"/>
                      </a:ext>
                    </a:extLst>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nvSpPr>
        <p:spPr>
          <a:xfrm>
            <a:off x="428017" y="252918"/>
            <a:ext cx="611808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Requerimientos no funcionales:</a:t>
            </a:r>
            <a:endParaRPr b="0" i="0" sz="3600" u="none" cap="none" strike="noStrike">
              <a:solidFill>
                <a:schemeClr val="lt1"/>
              </a:solidFill>
              <a:latin typeface="Calibri"/>
              <a:ea typeface="Calibri"/>
              <a:cs typeface="Calibri"/>
              <a:sym typeface="Calibri"/>
            </a:endParaRPr>
          </a:p>
        </p:txBody>
      </p:sp>
      <p:graphicFrame>
        <p:nvGraphicFramePr>
          <p:cNvPr id="182" name="Google Shape;182;p29"/>
          <p:cNvGraphicFramePr/>
          <p:nvPr/>
        </p:nvGraphicFramePr>
        <p:xfrm>
          <a:off x="98950" y="1221175"/>
          <a:ext cx="3000000" cy="3000000"/>
        </p:xfrm>
        <a:graphic>
          <a:graphicData uri="http://schemas.openxmlformats.org/drawingml/2006/table">
            <a:tbl>
              <a:tblPr>
                <a:noFill/>
                <a:tableStyleId>{733322C9-3022-45EB-B33D-74FEE27F9EB4}</a:tableStyleId>
              </a:tblPr>
              <a:tblGrid>
                <a:gridCol w="1328375"/>
                <a:gridCol w="4914975"/>
                <a:gridCol w="1328375"/>
                <a:gridCol w="1328375"/>
              </a:tblGrid>
              <a:tr h="380275">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No. Requisito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extLst>
                      <a:ext uri="http://customooxmlschemas.google.com/">
                        <go:slidesCustomData xmlns:go="http://customooxmlschemas.google.com/" cellId="182:0: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Nombre del Requisito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extLst>
                      <a:ext uri="http://customooxmlschemas.google.com/">
                        <go:slidesCustomData xmlns:go="http://customooxmlschemas.google.com/" cellId="182:0: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Tipo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extLst>
                      <a:ext uri="http://customooxmlschemas.google.com/">
                        <go:slidesCustomData xmlns:go="http://customooxmlschemas.google.com/" cellId="182:0: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Prioridad</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extLst>
                      <a:ext uri="http://customooxmlschemas.google.com/">
                        <go:slidesCustomData xmlns:go="http://customooxmlschemas.google.com/" cellId="182:0:3"/>
                      </a:ext>
                    </a:extLst>
                  </a:tcPr>
                </a:tc>
              </a:tr>
              <a:tr h="6971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RNF1</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1: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está respaldado cada 24 horas con copias de seguridad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1: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Seguridad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1: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1:3"/>
                      </a:ext>
                    </a:extLst>
                  </a:tcPr>
                </a:tc>
              </a:tr>
              <a:tr h="3802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RNF2</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2: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de información notifica sobre los términos de uso</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2: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Seguridad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2: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2:3"/>
                      </a:ext>
                    </a:extLst>
                  </a:tcPr>
                </a:tc>
              </a:tr>
              <a:tr h="3802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RNF3</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3: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de información será público</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3: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Usabilidad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3: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3:3"/>
                      </a:ext>
                    </a:extLst>
                  </a:tcPr>
                </a:tc>
              </a:tr>
              <a:tr h="6971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RNF4</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4: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de información debe contar con interfaces gráficas amigable y sencillas</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4: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Interfaz</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4: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4:3"/>
                      </a:ext>
                    </a:extLst>
                  </a:tcPr>
                </a:tc>
              </a:tr>
              <a:tr h="69717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RNF5</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5:0"/>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de información deberá almacenar la información en el disco duro de respaldo</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5:1"/>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Seguridad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5:2"/>
                      </a:ext>
                    </a:extLst>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extLst>
                      <a:ext uri="http://customooxmlschemas.google.com/">
                        <go:slidesCustomData xmlns:go="http://customooxmlschemas.google.com/" cellId="182:5:3"/>
                      </a:ext>
                    </a:extLst>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139b2eb2b38_4_27"/>
          <p:cNvSpPr txBox="1"/>
          <p:nvPr/>
        </p:nvSpPr>
        <p:spPr>
          <a:xfrm>
            <a:off x="428017" y="252918"/>
            <a:ext cx="61182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Requerimientos no funcionales:</a:t>
            </a:r>
            <a:endParaRPr b="0" i="0" sz="3600" u="none" cap="none" strike="noStrike">
              <a:solidFill>
                <a:schemeClr val="lt1"/>
              </a:solidFill>
              <a:latin typeface="Calibri"/>
              <a:ea typeface="Calibri"/>
              <a:cs typeface="Calibri"/>
              <a:sym typeface="Calibri"/>
            </a:endParaRPr>
          </a:p>
        </p:txBody>
      </p:sp>
      <p:graphicFrame>
        <p:nvGraphicFramePr>
          <p:cNvPr id="188" name="Google Shape;188;g139b2eb2b38_4_27"/>
          <p:cNvGraphicFramePr/>
          <p:nvPr/>
        </p:nvGraphicFramePr>
        <p:xfrm>
          <a:off x="164475" y="1154375"/>
          <a:ext cx="3000000" cy="3000000"/>
        </p:xfrm>
        <a:graphic>
          <a:graphicData uri="http://schemas.openxmlformats.org/drawingml/2006/table">
            <a:tbl>
              <a:tblPr>
                <a:noFill/>
                <a:tableStyleId>{733322C9-3022-45EB-B33D-74FEE27F9EB4}</a:tableStyleId>
              </a:tblPr>
              <a:tblGrid>
                <a:gridCol w="1320400"/>
                <a:gridCol w="4885450"/>
                <a:gridCol w="1320400"/>
                <a:gridCol w="1320400"/>
              </a:tblGrid>
              <a:tr h="412525">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No. Requisito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Nombre del Requisito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Tipo</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CO" sz="1400" u="none" cap="none" strike="noStrike">
                          <a:solidFill>
                            <a:srgbClr val="FFFFFF"/>
                          </a:solidFill>
                          <a:latin typeface="Calibri"/>
                          <a:ea typeface="Calibri"/>
                          <a:cs typeface="Calibri"/>
                          <a:sym typeface="Calibri"/>
                        </a:rPr>
                        <a:t>Prioridad</a:t>
                      </a:r>
                      <a:endParaRPr b="1" sz="1400" u="none" cap="none" strike="noStrike">
                        <a:solidFill>
                          <a:srgbClr val="FFFFFF"/>
                        </a:solidFill>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E75B5"/>
                    </a:solidFill>
                  </a:tcPr>
                </a:tc>
              </a:tr>
              <a:tr h="7563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RNF6</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solicitara que las contraseñas de los usuarios tengan caracteres especiales, números y letras</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Seguridad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125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RNF7</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La pantalla principal debe tener el logotipo de la empresa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Interfaz</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563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RNF8</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tiempo promedio de las transacciones en el sistema NO debe exceder 7 segundos</a:t>
                      </a:r>
                      <a:endParaRPr sz="1400" u="none" cap="none" strike="noStrike">
                        <a:latin typeface="Calibri"/>
                        <a:ea typeface="Calibri"/>
                        <a:cs typeface="Calibri"/>
                        <a:sym typeface="Calibri"/>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Eficiencia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12525">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RNF9</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permite mostrar mensajes informativos al usuario</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Usabilidad</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00100">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RNF10</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El sistema realiza los procesos de compra de productos elegidos por los clientes en la plataforma en un tiempo NO mayor a 2 minutos</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Eficiencia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es-CO" sz="1400" u="none" cap="none" strike="noStrike">
                          <a:latin typeface="Calibri"/>
                          <a:ea typeface="Calibri"/>
                          <a:cs typeface="Calibri"/>
                          <a:sym typeface="Calibri"/>
                        </a:rPr>
                        <a:t>Alta</a:t>
                      </a:r>
                      <a:endParaRPr sz="1400" u="none" cap="none" strike="noStrike">
                        <a:latin typeface="Calibri"/>
                        <a:ea typeface="Calibri"/>
                        <a:cs typeface="Calibri"/>
                        <a:sym typeface="Calibri"/>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6"/>
          <p:cNvSpPr txBox="1"/>
          <p:nvPr/>
        </p:nvSpPr>
        <p:spPr>
          <a:xfrm>
            <a:off x="428017" y="252918"/>
            <a:ext cx="563667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Planteamiento del problema:</a:t>
            </a:r>
            <a:endParaRPr b="0" i="0" sz="3600" u="none" cap="none" strike="noStrike">
              <a:solidFill>
                <a:schemeClr val="lt1"/>
              </a:solidFill>
              <a:latin typeface="Calibri"/>
              <a:ea typeface="Calibri"/>
              <a:cs typeface="Calibri"/>
              <a:sym typeface="Calibri"/>
            </a:endParaRPr>
          </a:p>
        </p:txBody>
      </p:sp>
      <p:sp>
        <p:nvSpPr>
          <p:cNvPr id="68" name="Google Shape;68;p6"/>
          <p:cNvSpPr txBox="1"/>
          <p:nvPr/>
        </p:nvSpPr>
        <p:spPr>
          <a:xfrm>
            <a:off x="428025" y="1201525"/>
            <a:ext cx="4261200" cy="3942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1200"/>
              </a:spcBef>
              <a:spcAft>
                <a:spcPts val="1200"/>
              </a:spcAft>
              <a:buClr>
                <a:schemeClr val="dk1"/>
              </a:buClr>
              <a:buSzPts val="1100"/>
              <a:buFont typeface="Arial"/>
              <a:buNone/>
            </a:pPr>
            <a:r>
              <a:rPr b="0" i="0" lang="es-CO" sz="1800" u="none" cap="none" strike="noStrike">
                <a:solidFill>
                  <a:schemeClr val="dk1"/>
                </a:solidFill>
                <a:latin typeface="Arial"/>
                <a:ea typeface="Arial"/>
                <a:cs typeface="Arial"/>
                <a:sym typeface="Arial"/>
              </a:rPr>
              <a:t>La necesidad de sistematizar los procesos que se vienen realizando manualmente en la Repostería De Castilla ubicada en Fontanar del Río [Suba] ya que hay dificultad en la gestión de la información en los procesos de inventario, ventas, proveedores y pedidos.</a:t>
            </a:r>
            <a:endParaRPr b="0" i="0" sz="1800" u="none" cap="none" strike="noStrike">
              <a:solidFill>
                <a:srgbClr val="000000"/>
              </a:solidFill>
              <a:latin typeface="Arial"/>
              <a:ea typeface="Arial"/>
              <a:cs typeface="Arial"/>
              <a:sym typeface="Arial"/>
            </a:endParaRPr>
          </a:p>
        </p:txBody>
      </p:sp>
      <p:pic>
        <p:nvPicPr>
          <p:cNvPr id="69" name="Google Shape;69;p6"/>
          <p:cNvPicPr preferRelativeResize="0"/>
          <p:nvPr/>
        </p:nvPicPr>
        <p:blipFill rotWithShape="1">
          <a:blip r:embed="rId3">
            <a:alphaModFix/>
          </a:blip>
          <a:srcRect b="11438" l="15147" r="15147" t="220"/>
          <a:stretch/>
        </p:blipFill>
        <p:spPr>
          <a:xfrm>
            <a:off x="5156850" y="1201525"/>
            <a:ext cx="3185775" cy="3494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7"/>
          <p:cNvSpPr txBox="1"/>
          <p:nvPr/>
        </p:nvSpPr>
        <p:spPr>
          <a:xfrm>
            <a:off x="428017" y="252918"/>
            <a:ext cx="258013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Justificación:</a:t>
            </a:r>
            <a:endParaRPr b="0" i="0" sz="3600" u="none" cap="none" strike="noStrike">
              <a:solidFill>
                <a:schemeClr val="lt1"/>
              </a:solidFill>
              <a:latin typeface="Calibri"/>
              <a:ea typeface="Calibri"/>
              <a:cs typeface="Calibri"/>
              <a:sym typeface="Calibri"/>
            </a:endParaRPr>
          </a:p>
        </p:txBody>
      </p:sp>
      <p:sp>
        <p:nvSpPr>
          <p:cNvPr id="75" name="Google Shape;75;p7"/>
          <p:cNvSpPr txBox="1"/>
          <p:nvPr/>
        </p:nvSpPr>
        <p:spPr>
          <a:xfrm>
            <a:off x="640650" y="1262350"/>
            <a:ext cx="7862700" cy="3066300"/>
          </a:xfrm>
          <a:prstGeom prst="rect">
            <a:avLst/>
          </a:prstGeom>
          <a:noFill/>
          <a:ln>
            <a:noFill/>
          </a:ln>
        </p:spPr>
        <p:txBody>
          <a:bodyPr anchorCtr="0" anchor="t" bIns="45700" lIns="91425" spcFirstLastPara="1" rIns="91425" wrap="square" tIns="45700">
            <a:normAutofit lnSpcReduction="10000"/>
          </a:bodyPr>
          <a:lstStyle/>
          <a:p>
            <a:pPr indent="0" lvl="0" marL="0" marR="0" rtl="0" algn="just">
              <a:lnSpc>
                <a:spcPct val="150000"/>
              </a:lnSpc>
              <a:spcBef>
                <a:spcPts val="1200"/>
              </a:spcBef>
              <a:spcAft>
                <a:spcPts val="0"/>
              </a:spcAft>
              <a:buClr>
                <a:srgbClr val="000000"/>
              </a:buClr>
              <a:buSzPts val="1800"/>
              <a:buFont typeface="Arial"/>
              <a:buNone/>
            </a:pPr>
            <a:r>
              <a:rPr b="0" i="0" lang="es-CO" sz="1800" u="none" cap="none" strike="noStrike">
                <a:solidFill>
                  <a:srgbClr val="000000"/>
                </a:solidFill>
                <a:latin typeface="Arial"/>
                <a:ea typeface="Arial"/>
                <a:cs typeface="Arial"/>
                <a:sym typeface="Arial"/>
              </a:rPr>
              <a:t>El Sistema de Información se creará con el fin de</a:t>
            </a:r>
            <a:endParaRPr b="0" i="0" sz="1800" u="none" cap="none" strike="noStrike">
              <a:solidFill>
                <a:srgbClr val="000000"/>
              </a:solidFill>
              <a:latin typeface="Arial"/>
              <a:ea typeface="Arial"/>
              <a:cs typeface="Arial"/>
              <a:sym typeface="Arial"/>
            </a:endParaRPr>
          </a:p>
          <a:p>
            <a:pPr indent="-342900" lvl="0" marL="457200" marR="0" rtl="0" algn="just">
              <a:lnSpc>
                <a:spcPct val="150000"/>
              </a:lnSpc>
              <a:spcBef>
                <a:spcPts val="120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Manejar el inventario de forma manual a forma digital en el sistema.</a:t>
            </a:r>
            <a:endParaRPr b="0" i="0" sz="1800" u="none" cap="none" strike="noStrike">
              <a:solidFill>
                <a:srgbClr val="000000"/>
              </a:solidFill>
              <a:latin typeface="Arial"/>
              <a:ea typeface="Arial"/>
              <a:cs typeface="Arial"/>
              <a:sym typeface="Arial"/>
            </a:endParaRPr>
          </a:p>
          <a:p>
            <a:pPr indent="-342900" lvl="0" marL="457200" marR="0" rtl="0" algn="just">
              <a:lnSpc>
                <a:spcPct val="15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Reducción de tiempos y pérdida de información.</a:t>
            </a:r>
            <a:endParaRPr b="0" i="0" sz="1800" u="none" cap="none" strike="noStrike">
              <a:solidFill>
                <a:srgbClr val="000000"/>
              </a:solidFill>
              <a:latin typeface="Arial"/>
              <a:ea typeface="Arial"/>
              <a:cs typeface="Arial"/>
              <a:sym typeface="Arial"/>
            </a:endParaRPr>
          </a:p>
          <a:p>
            <a:pPr indent="-342900" lvl="0" marL="457200" marR="0" rtl="0" algn="just">
              <a:lnSpc>
                <a:spcPct val="15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Facilitar la toma de decisiones por medio de las alertas.</a:t>
            </a:r>
            <a:endParaRPr b="0" i="0" sz="1800" u="none" cap="none" strike="noStrike">
              <a:solidFill>
                <a:srgbClr val="000000"/>
              </a:solidFill>
              <a:latin typeface="Arial"/>
              <a:ea typeface="Arial"/>
              <a:cs typeface="Arial"/>
              <a:sym typeface="Arial"/>
            </a:endParaRPr>
          </a:p>
          <a:p>
            <a:pPr indent="-342900" lvl="0" marL="457200" marR="0" rtl="0" algn="just">
              <a:lnSpc>
                <a:spcPct val="15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Gestión eficiente de los recibos de pago.</a:t>
            </a:r>
            <a:endParaRPr b="0" i="0" sz="1800" u="none" cap="none" strike="noStrike">
              <a:solidFill>
                <a:srgbClr val="000000"/>
              </a:solidFill>
              <a:latin typeface="Arial"/>
              <a:ea typeface="Arial"/>
              <a:cs typeface="Arial"/>
              <a:sym typeface="Arial"/>
            </a:endParaRPr>
          </a:p>
          <a:p>
            <a:pPr indent="-342900" lvl="0" marL="457200" marR="0" rtl="0" algn="just">
              <a:lnSpc>
                <a:spcPct val="150000"/>
              </a:lnSpc>
              <a:spcBef>
                <a:spcPts val="0"/>
              </a:spcBef>
              <a:spcAft>
                <a:spcPts val="0"/>
              </a:spcAft>
              <a:buClr>
                <a:srgbClr val="000000"/>
              </a:buClr>
              <a:buSzPts val="1800"/>
              <a:buFont typeface="Arial"/>
              <a:buChar char="●"/>
            </a:pPr>
            <a:r>
              <a:rPr b="0" i="0" lang="es-CO" sz="1800" u="none" cap="none" strike="noStrike">
                <a:solidFill>
                  <a:srgbClr val="000000"/>
                </a:solidFill>
                <a:latin typeface="Arial"/>
                <a:ea typeface="Arial"/>
                <a:cs typeface="Arial"/>
                <a:sym typeface="Arial"/>
              </a:rPr>
              <a:t>Comunicación directa de clientes con la empresa.</a:t>
            </a:r>
            <a:endParaRPr b="0" i="0" sz="1800" u="none" cap="none" strike="noStrike">
              <a:solidFill>
                <a:srgbClr val="000000"/>
              </a:solidFill>
              <a:latin typeface="Arial"/>
              <a:ea typeface="Arial"/>
              <a:cs typeface="Arial"/>
              <a:sym typeface="Arial"/>
            </a:endParaRPr>
          </a:p>
          <a:p>
            <a:pPr indent="0" lvl="0" marL="0" marR="0" rtl="0" algn="just">
              <a:lnSpc>
                <a:spcPct val="150000"/>
              </a:lnSpc>
              <a:spcBef>
                <a:spcPts val="1200"/>
              </a:spcBef>
              <a:spcAft>
                <a:spcPts val="120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8"/>
          <p:cNvSpPr txBox="1"/>
          <p:nvPr/>
        </p:nvSpPr>
        <p:spPr>
          <a:xfrm>
            <a:off x="428017" y="252918"/>
            <a:ext cx="339779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Objetivo general:</a:t>
            </a:r>
            <a:endParaRPr b="0" i="0" sz="3600" u="none" cap="none" strike="noStrike">
              <a:solidFill>
                <a:schemeClr val="lt1"/>
              </a:solidFill>
              <a:latin typeface="Calibri"/>
              <a:ea typeface="Calibri"/>
              <a:cs typeface="Calibri"/>
              <a:sym typeface="Calibri"/>
            </a:endParaRPr>
          </a:p>
        </p:txBody>
      </p:sp>
      <p:sp>
        <p:nvSpPr>
          <p:cNvPr id="81" name="Google Shape;81;p8"/>
          <p:cNvSpPr txBox="1"/>
          <p:nvPr/>
        </p:nvSpPr>
        <p:spPr>
          <a:xfrm>
            <a:off x="272075" y="1464150"/>
            <a:ext cx="8000100" cy="22152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1200"/>
              </a:spcBef>
              <a:spcAft>
                <a:spcPts val="1200"/>
              </a:spcAft>
              <a:buClr>
                <a:schemeClr val="dk1"/>
              </a:buClr>
              <a:buSzPts val="1100"/>
              <a:buFont typeface="Arial"/>
              <a:buNone/>
            </a:pPr>
            <a:r>
              <a:rPr b="0" i="0" lang="es-CO" sz="1800" u="none" cap="none" strike="noStrike">
                <a:solidFill>
                  <a:schemeClr val="dk1"/>
                </a:solidFill>
                <a:latin typeface="Arial"/>
                <a:ea typeface="Arial"/>
                <a:cs typeface="Arial"/>
                <a:sym typeface="Arial"/>
              </a:rPr>
              <a:t>Desarrollar un sistema de información para la empresa repostería De Castilla con el fin de sistematizar los procesos de gestión de información facilitando la organización, control y consulta de los registros que se manejan en la actualidad de manera manual.</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9"/>
          <p:cNvSpPr txBox="1"/>
          <p:nvPr/>
        </p:nvSpPr>
        <p:spPr>
          <a:xfrm>
            <a:off x="428017" y="252918"/>
            <a:ext cx="423282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Objetivos específicos:</a:t>
            </a:r>
            <a:endParaRPr b="0" i="0" sz="3600" u="none" cap="none" strike="noStrike">
              <a:solidFill>
                <a:schemeClr val="lt1"/>
              </a:solidFill>
              <a:latin typeface="Calibri"/>
              <a:ea typeface="Calibri"/>
              <a:cs typeface="Calibri"/>
              <a:sym typeface="Calibri"/>
            </a:endParaRPr>
          </a:p>
        </p:txBody>
      </p:sp>
      <p:sp>
        <p:nvSpPr>
          <p:cNvPr id="87" name="Google Shape;87;p9"/>
          <p:cNvSpPr txBox="1"/>
          <p:nvPr/>
        </p:nvSpPr>
        <p:spPr>
          <a:xfrm>
            <a:off x="241350" y="1220700"/>
            <a:ext cx="8661300" cy="2702100"/>
          </a:xfrm>
          <a:prstGeom prst="rect">
            <a:avLst/>
          </a:prstGeom>
          <a:noFill/>
          <a:ln>
            <a:noFill/>
          </a:ln>
        </p:spPr>
        <p:txBody>
          <a:bodyPr anchorCtr="0" anchor="t" bIns="45700" lIns="91425" spcFirstLastPara="1" rIns="91425" wrap="square" tIns="45700">
            <a:noAutofit/>
          </a:bodyPr>
          <a:lstStyle/>
          <a:p>
            <a:pPr indent="-342900" lvl="0" marL="457200" marR="0" rtl="0" algn="l">
              <a:lnSpc>
                <a:spcPct val="150000"/>
              </a:lnSpc>
              <a:spcBef>
                <a:spcPts val="1200"/>
              </a:spcBef>
              <a:spcAft>
                <a:spcPts val="0"/>
              </a:spcAft>
              <a:buClr>
                <a:schemeClr val="dk1"/>
              </a:buClr>
              <a:buSzPts val="1800"/>
              <a:buFont typeface="Arial"/>
              <a:buChar char="●"/>
            </a:pPr>
            <a:r>
              <a:rPr b="0" i="0" lang="es-CO" sz="1800" u="none" cap="none" strike="noStrike">
                <a:solidFill>
                  <a:schemeClr val="dk1"/>
                </a:solidFill>
                <a:latin typeface="Arial"/>
                <a:ea typeface="Arial"/>
                <a:cs typeface="Arial"/>
                <a:sym typeface="Arial"/>
              </a:rPr>
              <a:t>Ofrecer un catálogo de productos llamativo e intuitivo que aumente los clientes y penetración en el mercado</a:t>
            </a:r>
            <a:endParaRPr b="0" i="0" sz="1800" u="none" cap="none" strike="noStrike">
              <a:solidFill>
                <a:srgbClr val="000000"/>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s-CO" sz="1800" u="none" cap="none" strike="noStrike">
                <a:solidFill>
                  <a:schemeClr val="dk1"/>
                </a:solidFill>
                <a:latin typeface="Arial"/>
                <a:ea typeface="Arial"/>
                <a:cs typeface="Arial"/>
                <a:sym typeface="Arial"/>
              </a:rPr>
              <a:t>Monitorear el seguimiento del estado en que se encuentran los pedidos y mantener una comunicación con la persona que lo realiza.</a:t>
            </a:r>
            <a:endParaRPr b="0" i="0" sz="1800" u="none" cap="none" strike="noStrike">
              <a:solidFill>
                <a:srgbClr val="000000"/>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s-CO" sz="1800" u="none" cap="none" strike="noStrike">
                <a:solidFill>
                  <a:schemeClr val="dk1"/>
                </a:solidFill>
                <a:latin typeface="Arial"/>
                <a:ea typeface="Arial"/>
                <a:cs typeface="Arial"/>
                <a:sym typeface="Arial"/>
              </a:rPr>
              <a:t>Facilitar la organización, control y consulta de los productos e insumos que se tienen en el inventario.</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s-CO" sz="1800" u="none" cap="none" strike="noStrike">
                <a:solidFill>
                  <a:schemeClr val="dk1"/>
                </a:solidFill>
                <a:latin typeface="Arial"/>
                <a:ea typeface="Arial"/>
                <a:cs typeface="Arial"/>
                <a:sym typeface="Arial"/>
              </a:rPr>
              <a:t>Gestionar cuando se deben realizar pedidos a los proveedores y generar ordenes de compra de acuerdo a las existencias.</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5"/>
          <p:cNvSpPr txBox="1"/>
          <p:nvPr/>
        </p:nvSpPr>
        <p:spPr>
          <a:xfrm>
            <a:off x="428017" y="252918"/>
            <a:ext cx="176138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Alcance:</a:t>
            </a:r>
            <a:endParaRPr b="0" i="0" sz="3600" u="none" cap="none" strike="noStrike">
              <a:solidFill>
                <a:schemeClr val="lt1"/>
              </a:solidFill>
              <a:latin typeface="Calibri"/>
              <a:ea typeface="Calibri"/>
              <a:cs typeface="Calibri"/>
              <a:sym typeface="Calibri"/>
            </a:endParaRPr>
          </a:p>
        </p:txBody>
      </p:sp>
      <p:sp>
        <p:nvSpPr>
          <p:cNvPr id="93" name="Google Shape;93;p15"/>
          <p:cNvSpPr txBox="1"/>
          <p:nvPr/>
        </p:nvSpPr>
        <p:spPr>
          <a:xfrm>
            <a:off x="583575" y="1245075"/>
            <a:ext cx="7457400" cy="3684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1200"/>
              </a:spcBef>
              <a:spcAft>
                <a:spcPts val="0"/>
              </a:spcAft>
              <a:buClr>
                <a:schemeClr val="dk1"/>
              </a:buClr>
              <a:buSzPts val="1100"/>
              <a:buFont typeface="Arial"/>
              <a:buNone/>
            </a:pPr>
            <a:r>
              <a:rPr b="0" i="0" lang="es-CO" sz="1800" u="none" cap="none" strike="noStrike">
                <a:solidFill>
                  <a:schemeClr val="dk1"/>
                </a:solidFill>
                <a:latin typeface="Arial"/>
                <a:ea typeface="Arial"/>
                <a:cs typeface="Arial"/>
                <a:sym typeface="Arial"/>
              </a:rPr>
              <a:t>En el proyecto se implementarán cuatro módulos, de los cuales dos de ellos corresponden a información para el público y los restantes son privados. No se tienen estimados domicilios, ya que por el momento no se cumple con esta característica.Por otro lado el sistema no contará con pagos electrónicos ni de tarjetas.</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1200"/>
              </a:spcAft>
              <a:buClr>
                <a:srgbClr val="000000"/>
              </a:buClr>
              <a:buSzPts val="1100"/>
              <a:buFont typeface="Arial"/>
              <a:buNone/>
            </a:pPr>
            <a:r>
              <a:rPr b="0" i="0" lang="es-CO" sz="1800" u="none" cap="none" strike="noStrike">
                <a:solidFill>
                  <a:schemeClr val="dk1"/>
                </a:solidFill>
                <a:latin typeface="Arial"/>
                <a:ea typeface="Arial"/>
                <a:cs typeface="Arial"/>
                <a:sym typeface="Arial"/>
              </a:rPr>
              <a:t>El tiempo de finalización del proyecto es para octubre del 2024.</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5"/>
          <p:cNvSpPr txBox="1"/>
          <p:nvPr/>
        </p:nvSpPr>
        <p:spPr>
          <a:xfrm>
            <a:off x="428016" y="252918"/>
            <a:ext cx="2401447" cy="64629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es-CO" sz="3600" u="none" cap="none" strike="noStrike">
                <a:solidFill>
                  <a:schemeClr val="lt1"/>
                </a:solidFill>
                <a:latin typeface="Calibri"/>
                <a:ea typeface="Calibri"/>
                <a:cs typeface="Calibri"/>
                <a:sym typeface="Calibri"/>
              </a:rPr>
              <a:t>Impactos:</a:t>
            </a:r>
            <a:endParaRPr b="0" i="0" sz="3600" u="none" cap="none" strike="noStrike">
              <a:solidFill>
                <a:schemeClr val="lt1"/>
              </a:solidFill>
              <a:latin typeface="Calibri"/>
              <a:ea typeface="Calibri"/>
              <a:cs typeface="Calibri"/>
              <a:sym typeface="Calibri"/>
            </a:endParaRPr>
          </a:p>
        </p:txBody>
      </p:sp>
      <p:sp>
        <p:nvSpPr>
          <p:cNvPr id="99" name="Google Shape;99;p35"/>
          <p:cNvSpPr txBox="1"/>
          <p:nvPr/>
        </p:nvSpPr>
        <p:spPr>
          <a:xfrm>
            <a:off x="361225" y="1246750"/>
            <a:ext cx="8000100" cy="31884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2000"/>
              <a:buFont typeface="Arial"/>
              <a:buNone/>
            </a:pPr>
            <a:r>
              <a:rPr b="1" i="0" lang="es-CO" sz="1800" u="none" cap="none" strike="noStrike">
                <a:solidFill>
                  <a:srgbClr val="000000"/>
                </a:solidFill>
                <a:latin typeface="Calibri"/>
                <a:ea typeface="Calibri"/>
                <a:cs typeface="Calibri"/>
                <a:sym typeface="Calibri"/>
              </a:rPr>
              <a:t>TECNOLÓGICO:</a:t>
            </a:r>
            <a:r>
              <a:rPr b="0" i="0" lang="es-CO" sz="1800" u="none" cap="none" strike="noStrike">
                <a:solidFill>
                  <a:srgbClr val="3F3F3F"/>
                </a:solidFill>
                <a:latin typeface="Calibri"/>
                <a:ea typeface="Calibri"/>
                <a:cs typeface="Calibri"/>
                <a:sym typeface="Calibri"/>
              </a:rPr>
              <a:t> </a:t>
            </a:r>
            <a:endParaRPr b="0" i="0" sz="1800" u="none" cap="none" strike="noStrike">
              <a:solidFill>
                <a:srgbClr val="3F3F3F"/>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000"/>
              <a:buFont typeface="Arial"/>
              <a:buNone/>
            </a:pPr>
            <a:r>
              <a:rPr b="0" i="0" lang="es-CO" sz="1800" u="none" cap="none" strike="noStrike">
                <a:solidFill>
                  <a:schemeClr val="dk1"/>
                </a:solidFill>
                <a:latin typeface="Arial"/>
                <a:ea typeface="Arial"/>
                <a:cs typeface="Arial"/>
                <a:sym typeface="Arial"/>
              </a:rPr>
              <a:t>Permitirá mejorar los tiempos de respuesta, confiabilidad para evitar la pérdida de información y adaptarse a las tecnologías.</a:t>
            </a:r>
            <a:endParaRPr b="0" i="0" sz="1800" u="none" cap="none" strike="noStrike">
              <a:solidFill>
                <a:srgbClr val="3F3F3F"/>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000"/>
              <a:buFont typeface="Arial"/>
              <a:buNone/>
            </a:pPr>
            <a:r>
              <a:rPr b="1" i="0" lang="es-CO" sz="1800" u="none" cap="none" strike="noStrike">
                <a:solidFill>
                  <a:srgbClr val="000000"/>
                </a:solidFill>
                <a:latin typeface="Calibri"/>
                <a:ea typeface="Calibri"/>
                <a:cs typeface="Calibri"/>
                <a:sym typeface="Calibri"/>
              </a:rPr>
              <a:t>AMBIENTAL:</a:t>
            </a:r>
            <a:r>
              <a:rPr b="0" i="0" lang="es-CO" sz="1800" u="none" cap="none" strike="noStrike">
                <a:solidFill>
                  <a:srgbClr val="3F3F3F"/>
                </a:solidFill>
                <a:latin typeface="Calibri"/>
                <a:ea typeface="Calibri"/>
                <a:cs typeface="Calibri"/>
                <a:sym typeface="Calibri"/>
              </a:rPr>
              <a:t> </a:t>
            </a:r>
            <a:endParaRPr b="0" i="0" sz="1800" u="none" cap="none" strike="noStrike">
              <a:solidFill>
                <a:srgbClr val="3F3F3F"/>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000"/>
              <a:buFont typeface="Arial"/>
              <a:buNone/>
            </a:pPr>
            <a:r>
              <a:rPr b="0" i="0" lang="es-CO" sz="1800" u="none" cap="none" strike="noStrike">
                <a:solidFill>
                  <a:schemeClr val="dk1"/>
                </a:solidFill>
                <a:latin typeface="Arial"/>
                <a:ea typeface="Arial"/>
                <a:cs typeface="Arial"/>
                <a:sym typeface="Arial"/>
              </a:rPr>
              <a:t>Se reduce el uso de papel sumándose a la iniciativa de otras empresas de reciclar y reducir.</a:t>
            </a:r>
            <a:endParaRPr b="0" i="0" sz="1800" u="none" cap="none" strike="noStrike">
              <a:solidFill>
                <a:srgbClr val="3F3F3F"/>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000"/>
              <a:buFont typeface="Arial"/>
              <a:buNone/>
            </a:pPr>
            <a:r>
              <a:rPr b="1" i="0" lang="es-CO" sz="1800" u="none" cap="none" strike="noStrike">
                <a:solidFill>
                  <a:srgbClr val="000000"/>
                </a:solidFill>
                <a:latin typeface="Calibri"/>
                <a:ea typeface="Calibri"/>
                <a:cs typeface="Calibri"/>
                <a:sym typeface="Calibri"/>
              </a:rPr>
              <a:t>SOCIAL: </a:t>
            </a:r>
            <a:endParaRPr b="1"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2000"/>
              <a:buFont typeface="Arial"/>
              <a:buNone/>
            </a:pPr>
            <a:r>
              <a:rPr b="0" i="0" lang="es-CO" sz="1800" u="none" cap="none" strike="noStrike">
                <a:solidFill>
                  <a:srgbClr val="000000"/>
                </a:solidFill>
                <a:latin typeface="Arial"/>
                <a:ea typeface="Arial"/>
                <a:cs typeface="Arial"/>
                <a:sym typeface="Arial"/>
              </a:rPr>
              <a:t>Comunicación directa entre el cliente y la empresa desde cualquier lugar.</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2000"/>
              <a:buFont typeface="Arial"/>
              <a:buNone/>
            </a:pPr>
            <a:r>
              <a:rPr b="1" i="0" lang="es-CO" sz="1800" u="none" cap="none" strike="noStrike">
                <a:solidFill>
                  <a:srgbClr val="000000"/>
                </a:solidFill>
                <a:latin typeface="Calibri"/>
                <a:ea typeface="Calibri"/>
                <a:cs typeface="Calibri"/>
                <a:sym typeface="Calibri"/>
              </a:rPr>
              <a:t>ECONÓMICO: </a:t>
            </a:r>
            <a:endParaRPr b="1" i="0" sz="1800" u="none" cap="none" strike="noStrike">
              <a:solidFill>
                <a:srgbClr val="000000"/>
              </a:solidFill>
              <a:latin typeface="Calibri"/>
              <a:ea typeface="Calibri"/>
              <a:cs typeface="Calibri"/>
              <a:sym typeface="Calibri"/>
            </a:endParaRPr>
          </a:p>
          <a:p>
            <a:pPr indent="0" lvl="0" marL="0" marR="0" rtl="0" algn="just">
              <a:lnSpc>
                <a:spcPct val="100000"/>
              </a:lnSpc>
              <a:spcBef>
                <a:spcPts val="0"/>
              </a:spcBef>
              <a:spcAft>
                <a:spcPts val="0"/>
              </a:spcAft>
              <a:buClr>
                <a:schemeClr val="dk1"/>
              </a:buClr>
              <a:buSzPts val="2000"/>
              <a:buFont typeface="Arial"/>
              <a:buNone/>
            </a:pPr>
            <a:r>
              <a:rPr b="0" i="0" lang="es-CO" sz="1800" u="none" cap="none" strike="noStrike">
                <a:solidFill>
                  <a:schemeClr val="dk1"/>
                </a:solidFill>
                <a:latin typeface="Arial"/>
                <a:ea typeface="Arial"/>
                <a:cs typeface="Arial"/>
                <a:sym typeface="Arial"/>
              </a:rPr>
              <a:t>Incrementará la clientela con ayuda del sistema de información gracias a la facilidad de adquirir los diferentes productos.</a:t>
            </a:r>
            <a:endParaRPr b="1" i="0" sz="2400" u="none" cap="none" strike="noStrike">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0"/>
          <p:cNvSpPr txBox="1"/>
          <p:nvPr/>
        </p:nvSpPr>
        <p:spPr>
          <a:xfrm>
            <a:off x="291830" y="1638552"/>
            <a:ext cx="8852170"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3F3F3F"/>
                </a:solidFill>
                <a:latin typeface="Calibri"/>
                <a:ea typeface="Calibri"/>
                <a:cs typeface="Calibri"/>
                <a:sym typeface="Calibri"/>
              </a:rPr>
              <a:t>Soporte recolección de información:</a:t>
            </a:r>
            <a:endParaRPr b="1" i="0" sz="4400" u="none" cap="none" strike="noStrike">
              <a:solidFill>
                <a:srgbClr val="3F3F3F"/>
              </a:solidFill>
              <a:latin typeface="Calibri"/>
              <a:ea typeface="Calibri"/>
              <a:cs typeface="Calibri"/>
              <a:sym typeface="Calibri"/>
            </a:endParaRPr>
          </a:p>
        </p:txBody>
      </p:sp>
      <p:sp>
        <p:nvSpPr>
          <p:cNvPr id="105" name="Google Shape;105;p10"/>
          <p:cNvSpPr/>
          <p:nvPr/>
        </p:nvSpPr>
        <p:spPr>
          <a:xfrm>
            <a:off x="3580355" y="2539984"/>
            <a:ext cx="718487" cy="45719"/>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2019-11-27T03:16:21Z</dcterms:created>
  <dc:creator>Leonardo Cantor</dc:creator>
</cp:coreProperties>
</file>